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Lst>
  <p:sldSz cy="5143500" cx="9144000"/>
  <p:notesSz cx="6858000" cy="9144000"/>
  <p:embeddedFontLst>
    <p:embeddedFont>
      <p:font typeface="Proxima Nova"/>
      <p:regular r:id="rId28"/>
      <p:bold r:id="rId29"/>
      <p:italic r:id="rId30"/>
      <p:boldItalic r:id="rId31"/>
    </p:embeddedFont>
    <p:embeddedFont>
      <p:font typeface="Lato"/>
      <p:regular r:id="rId32"/>
      <p:bold r:id="rId33"/>
      <p:italic r:id="rId34"/>
      <p:boldItalic r:id="rId35"/>
    </p:embeddedFont>
    <p:embeddedFont>
      <p:font typeface="Alfa Slab One"/>
      <p:regular r:id="rId3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506AAC46-5FD4-4C61-9E60-54BC7EF593D2}">
  <a:tblStyle styleId="{506AAC46-5FD4-4C61-9E60-54BC7EF593D2}"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97F6C53B-2006-4C56-93FB-C6E6211165EF}" styleName="Table_1">
    <a:wholeTbl>
      <a:tcTxStyle>
        <a:font>
          <a:latin typeface="Arial"/>
          <a:ea typeface="Arial"/>
          <a:cs typeface="Arial"/>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font" Target="fonts/ProximaNova-regular.fntdata"/><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ProximaNova-bold.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ProximaNova-boldItalic.fntdata"/><Relationship Id="rId30" Type="http://schemas.openxmlformats.org/officeDocument/2006/relationships/font" Target="fonts/ProximaNova-italic.fntdata"/><Relationship Id="rId11" Type="http://schemas.openxmlformats.org/officeDocument/2006/relationships/slide" Target="slides/slide5.xml"/><Relationship Id="rId33" Type="http://schemas.openxmlformats.org/officeDocument/2006/relationships/font" Target="fonts/Lato-bold.fntdata"/><Relationship Id="rId10" Type="http://schemas.openxmlformats.org/officeDocument/2006/relationships/slide" Target="slides/slide4.xml"/><Relationship Id="rId32" Type="http://schemas.openxmlformats.org/officeDocument/2006/relationships/font" Target="fonts/Lato-regular.fntdata"/><Relationship Id="rId13" Type="http://schemas.openxmlformats.org/officeDocument/2006/relationships/slide" Target="slides/slide7.xml"/><Relationship Id="rId35" Type="http://schemas.openxmlformats.org/officeDocument/2006/relationships/font" Target="fonts/Lato-boldItalic.fntdata"/><Relationship Id="rId12" Type="http://schemas.openxmlformats.org/officeDocument/2006/relationships/slide" Target="slides/slide6.xml"/><Relationship Id="rId34" Type="http://schemas.openxmlformats.org/officeDocument/2006/relationships/font" Target="fonts/Lato-italic.fntdata"/><Relationship Id="rId15" Type="http://schemas.openxmlformats.org/officeDocument/2006/relationships/slide" Target="slides/slide9.xml"/><Relationship Id="rId14" Type="http://schemas.openxmlformats.org/officeDocument/2006/relationships/slide" Target="slides/slide8.xml"/><Relationship Id="rId36" Type="http://schemas.openxmlformats.org/officeDocument/2006/relationships/font" Target="fonts/AlfaSlabOne-regular.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1pPr>
            <a:lvl2pPr indent="-317500" lvl="1" marL="9144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6pPr>
            <a:lvl7pPr indent="-317500" lvl="6" marL="32004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7pPr>
            <a:lvl8pPr indent="-317500" lvl="7" marL="36576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8pPr>
            <a:lvl9pPr indent="-317500" lvl="8" marL="41148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bdca7ffae0_1_20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9" name="Google Shape;79;gbdca7ffae0_1_20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bdca7ffae0_1_89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7" name="Google Shape;157;gbdca7ffae0_1_89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4" name="Google Shape;164;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0" name="Google Shape;170;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bdca7ffae0_1_10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bdca7ffae0_1_10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8" name="Google Shape;188;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bdca7ffae0_1_110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4" name="Google Shape;194;gbdca7ffae0_1_110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bdca7ffae0_1_11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0" name="Google Shape;200;gbdca7ffae0_1_11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6" name="Google Shape;206;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bdca7ffae0_1_11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3" name="Google Shape;213;gbdca7ffae0_1_11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bdca7ffae0_1_11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9" name="Google Shape;219;gbdca7ffae0_1_11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8" name="Google Shape;88;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bdca7ffae0_1_106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6" name="Google Shape;226;gbdca7ffae0_1_10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bdca7ffae0_1_89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2" name="Google Shape;232;gbdca7ffae0_1_89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7" name="Google Shape;97;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6" name="Google Shape;106;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3" name="Google Shape;113;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3" name="Google Shape;123;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bdca7ffae0_1_106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3" name="Google Shape;133;gbdca7ffae0_1_10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bdca7ffae0_1_7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3" name="Google Shape;143;gbdca7ffae0_1_7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bdca7ffae0_1_88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0" name="Google Shape;150;gbdca7ffae0_1_88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 Id="rId6" Type="http://schemas.openxmlformats.org/officeDocument/2006/relationships/slide" Target="/ppt/slides/slide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11.xml"/><Relationship Id="rId3" Type="http://schemas.openxmlformats.org/officeDocument/2006/relationships/slide" Target="/ppt/slides/slide11.xml"/><Relationship Id="rId4" Type="http://schemas.openxmlformats.org/officeDocument/2006/relationships/slide" Target="/ppt/slides/slide11.xml"/><Relationship Id="rId5" Type="http://schemas.openxmlformats.org/officeDocument/2006/relationships/slide" Target="/ppt/slides/slide1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cxnSp>
        <p:nvCxnSpPr>
          <p:cNvPr id="10" name="Google Shape;10;p2"/>
          <p:cNvCxnSpPr/>
          <p:nvPr/>
        </p:nvCxnSpPr>
        <p:spPr>
          <a:xfrm>
            <a:off x="4278300" y="2751163"/>
            <a:ext cx="587400" cy="0"/>
          </a:xfrm>
          <a:prstGeom prst="straightConnector1">
            <a:avLst/>
          </a:prstGeom>
          <a:noFill/>
          <a:ln cap="flat" cmpd="sng" w="76200">
            <a:solidFill>
              <a:schemeClr val="dk1"/>
            </a:solidFill>
            <a:prstDash val="solid"/>
            <a:round/>
            <a:headEnd len="sm" w="sm" type="none"/>
            <a:tailEnd len="sm" w="sm" type="none"/>
          </a:ln>
        </p:spPr>
      </p:cxnSp>
      <p:sp>
        <p:nvSpPr>
          <p:cNvPr id="11" name="Google Shape;11;p2"/>
          <p:cNvSpPr txBox="1"/>
          <p:nvPr>
            <p:ph type="ctrTitle"/>
          </p:nvPr>
        </p:nvSpPr>
        <p:spPr>
          <a:xfrm>
            <a:off x="311700" y="595975"/>
            <a:ext cx="8520600" cy="1957800"/>
          </a:xfrm>
          <a:prstGeom prst="rect">
            <a:avLst/>
          </a:prstGeom>
        </p:spPr>
        <p:txBody>
          <a:bodyPr anchorCtr="0" anchor="b" bIns="91425" lIns="91425" spcFirstLastPara="1" rIns="91425" wrap="square" tIns="91425">
            <a:normAutofit/>
          </a:bodyPr>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p:txBody>
      </p:sp>
      <p:sp>
        <p:nvSpPr>
          <p:cNvPr id="12" name="Google Shape;12;p2"/>
          <p:cNvSpPr txBox="1"/>
          <p:nvPr>
            <p:ph idx="1" type="subTitle"/>
          </p:nvPr>
        </p:nvSpPr>
        <p:spPr>
          <a:xfrm>
            <a:off x="311700" y="3165823"/>
            <a:ext cx="8520600" cy="733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6" name="Shape 46"/>
        <p:cNvGrpSpPr/>
        <p:nvPr/>
      </p:nvGrpSpPr>
      <p:grpSpPr>
        <a:xfrm>
          <a:off x="0" y="0"/>
          <a:ext cx="0" cy="0"/>
          <a:chOff x="0" y="0"/>
          <a:chExt cx="0" cy="0"/>
        </a:xfrm>
      </p:grpSpPr>
      <p:sp>
        <p:nvSpPr>
          <p:cNvPr id="47" name="Google Shape;47;p11"/>
          <p:cNvSpPr txBox="1"/>
          <p:nvPr>
            <p:ph hasCustomPrompt="1" type="title"/>
          </p:nvPr>
        </p:nvSpPr>
        <p:spPr>
          <a:xfrm>
            <a:off x="311700" y="1167925"/>
            <a:ext cx="8520600" cy="19800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1"/>
              </a:buClr>
              <a:buSzPts val="11000"/>
              <a:buNone/>
              <a:defRPr sz="11000">
                <a:solidFill>
                  <a:schemeClr val="dk1"/>
                </a:solidFill>
              </a:defRPr>
            </a:lvl1pPr>
            <a:lvl2pPr lvl="1" algn="ctr">
              <a:spcBef>
                <a:spcPts val="0"/>
              </a:spcBef>
              <a:spcAft>
                <a:spcPts val="0"/>
              </a:spcAft>
              <a:buClr>
                <a:schemeClr val="dk1"/>
              </a:buClr>
              <a:buSzPts val="11000"/>
              <a:buNone/>
              <a:defRPr sz="11000">
                <a:solidFill>
                  <a:schemeClr val="dk1"/>
                </a:solidFill>
              </a:defRPr>
            </a:lvl2pPr>
            <a:lvl3pPr lvl="2" algn="ctr">
              <a:spcBef>
                <a:spcPts val="0"/>
              </a:spcBef>
              <a:spcAft>
                <a:spcPts val="0"/>
              </a:spcAft>
              <a:buClr>
                <a:schemeClr val="dk1"/>
              </a:buClr>
              <a:buSzPts val="11000"/>
              <a:buNone/>
              <a:defRPr sz="11000">
                <a:solidFill>
                  <a:schemeClr val="dk1"/>
                </a:solidFill>
              </a:defRPr>
            </a:lvl3pPr>
            <a:lvl4pPr lvl="3" algn="ctr">
              <a:spcBef>
                <a:spcPts val="0"/>
              </a:spcBef>
              <a:spcAft>
                <a:spcPts val="0"/>
              </a:spcAft>
              <a:buClr>
                <a:schemeClr val="dk1"/>
              </a:buClr>
              <a:buSzPts val="11000"/>
              <a:buNone/>
              <a:defRPr sz="11000">
                <a:solidFill>
                  <a:schemeClr val="dk1"/>
                </a:solidFill>
              </a:defRPr>
            </a:lvl4pPr>
            <a:lvl5pPr lvl="4" algn="ctr">
              <a:spcBef>
                <a:spcPts val="0"/>
              </a:spcBef>
              <a:spcAft>
                <a:spcPts val="0"/>
              </a:spcAft>
              <a:buClr>
                <a:schemeClr val="dk1"/>
              </a:buClr>
              <a:buSzPts val="11000"/>
              <a:buNone/>
              <a:defRPr sz="11000">
                <a:solidFill>
                  <a:schemeClr val="dk1"/>
                </a:solidFill>
              </a:defRPr>
            </a:lvl5pPr>
            <a:lvl6pPr lvl="5" algn="ctr">
              <a:spcBef>
                <a:spcPts val="0"/>
              </a:spcBef>
              <a:spcAft>
                <a:spcPts val="0"/>
              </a:spcAft>
              <a:buClr>
                <a:schemeClr val="dk1"/>
              </a:buClr>
              <a:buSzPts val="11000"/>
              <a:buNone/>
              <a:defRPr sz="11000">
                <a:solidFill>
                  <a:schemeClr val="dk1"/>
                </a:solidFill>
              </a:defRPr>
            </a:lvl6pPr>
            <a:lvl7pPr lvl="6" algn="ctr">
              <a:spcBef>
                <a:spcPts val="0"/>
              </a:spcBef>
              <a:spcAft>
                <a:spcPts val="0"/>
              </a:spcAft>
              <a:buClr>
                <a:schemeClr val="dk1"/>
              </a:buClr>
              <a:buSzPts val="11000"/>
              <a:buNone/>
              <a:defRPr sz="11000">
                <a:solidFill>
                  <a:schemeClr val="dk1"/>
                </a:solidFill>
              </a:defRPr>
            </a:lvl7pPr>
            <a:lvl8pPr lvl="7" algn="ctr">
              <a:spcBef>
                <a:spcPts val="0"/>
              </a:spcBef>
              <a:spcAft>
                <a:spcPts val="0"/>
              </a:spcAft>
              <a:buClr>
                <a:schemeClr val="dk1"/>
              </a:buClr>
              <a:buSzPts val="11000"/>
              <a:buNone/>
              <a:defRPr sz="11000">
                <a:solidFill>
                  <a:schemeClr val="dk1"/>
                </a:solidFill>
              </a:defRPr>
            </a:lvl8pPr>
            <a:lvl9pPr lvl="8" algn="ctr">
              <a:spcBef>
                <a:spcPts val="0"/>
              </a:spcBef>
              <a:spcAft>
                <a:spcPts val="0"/>
              </a:spcAft>
              <a:buClr>
                <a:schemeClr val="dk1"/>
              </a:buClr>
              <a:buSzPts val="11000"/>
              <a:buNone/>
              <a:defRPr sz="11000">
                <a:solidFill>
                  <a:schemeClr val="dk1"/>
                </a:solidFill>
              </a:defRPr>
            </a:lvl9pPr>
          </a:lstStyle>
          <a:p>
            <a:r>
              <a:t>xx%</a:t>
            </a:r>
          </a:p>
        </p:txBody>
      </p:sp>
      <p:sp>
        <p:nvSpPr>
          <p:cNvPr id="48" name="Google Shape;48;p11"/>
          <p:cNvSpPr txBox="1"/>
          <p:nvPr>
            <p:ph idx="1" type="body"/>
          </p:nvPr>
        </p:nvSpPr>
        <p:spPr>
          <a:xfrm>
            <a:off x="311700" y="3224250"/>
            <a:ext cx="8520600" cy="10716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9" name="Google Shape;49;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0" name="Shape 50"/>
        <p:cNvGrpSpPr/>
        <p:nvPr/>
      </p:nvGrpSpPr>
      <p:grpSpPr>
        <a:xfrm>
          <a:off x="0" y="0"/>
          <a:ext cx="0" cy="0"/>
          <a:chOff x="0" y="0"/>
          <a:chExt cx="0" cy="0"/>
        </a:xfrm>
      </p:grpSpPr>
      <p:sp>
        <p:nvSpPr>
          <p:cNvPr id="51" name="Google Shape;51;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3">
  <p:cSld name="TITLE_AND_BODY_1">
    <p:spTree>
      <p:nvGrpSpPr>
        <p:cNvPr id="52" name="Shape 52"/>
        <p:cNvGrpSpPr/>
        <p:nvPr/>
      </p:nvGrpSpPr>
      <p:grpSpPr>
        <a:xfrm>
          <a:off x="0" y="0"/>
          <a:ext cx="0" cy="0"/>
          <a:chOff x="0" y="0"/>
          <a:chExt cx="0" cy="0"/>
        </a:xfrm>
      </p:grpSpPr>
      <p:pic>
        <p:nvPicPr>
          <p:cNvPr descr="offset_comp_343059.jpg" id="53" name="Google Shape;53;p13"/>
          <p:cNvPicPr preferRelativeResize="0"/>
          <p:nvPr/>
        </p:nvPicPr>
        <p:blipFill rotWithShape="1">
          <a:blip r:embed="rId2">
            <a:alphaModFix amt="80000"/>
          </a:blip>
          <a:srcRect b="25870" l="30472" r="30476" t="11955"/>
          <a:stretch/>
        </p:blipFill>
        <p:spPr>
          <a:xfrm rot="-5400000">
            <a:off x="113630" y="-105700"/>
            <a:ext cx="5142300" cy="5364300"/>
          </a:xfrm>
          <a:prstGeom prst="diagStripe">
            <a:avLst>
              <a:gd fmla="val 50343" name="adj"/>
            </a:avLst>
          </a:prstGeom>
          <a:noFill/>
          <a:ln>
            <a:noFill/>
          </a:ln>
        </p:spPr>
      </p:pic>
      <p:sp>
        <p:nvSpPr>
          <p:cNvPr id="54" name="Google Shape;54;p13"/>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2400"/>
              <a:buNone/>
              <a:defRPr sz="2400"/>
            </a:lvl1pPr>
            <a:lvl2pPr lvl="1" rtl="0" algn="l">
              <a:lnSpc>
                <a:spcPct val="100000"/>
              </a:lnSpc>
              <a:spcBef>
                <a:spcPts val="0"/>
              </a:spcBef>
              <a:spcAft>
                <a:spcPts val="0"/>
              </a:spcAft>
              <a:buSzPts val="2400"/>
              <a:buNone/>
              <a:defRPr sz="2400"/>
            </a:lvl2pPr>
            <a:lvl3pPr lvl="2" rtl="0" algn="l">
              <a:lnSpc>
                <a:spcPct val="100000"/>
              </a:lnSpc>
              <a:spcBef>
                <a:spcPts val="0"/>
              </a:spcBef>
              <a:spcAft>
                <a:spcPts val="0"/>
              </a:spcAft>
              <a:buSzPts val="2400"/>
              <a:buNone/>
              <a:defRPr sz="2400"/>
            </a:lvl3pPr>
            <a:lvl4pPr lvl="3" rtl="0" algn="l">
              <a:lnSpc>
                <a:spcPct val="100000"/>
              </a:lnSpc>
              <a:spcBef>
                <a:spcPts val="0"/>
              </a:spcBef>
              <a:spcAft>
                <a:spcPts val="0"/>
              </a:spcAft>
              <a:buSzPts val="2400"/>
              <a:buNone/>
              <a:defRPr sz="2400"/>
            </a:lvl4pPr>
            <a:lvl5pPr lvl="4" rtl="0" algn="l">
              <a:lnSpc>
                <a:spcPct val="100000"/>
              </a:lnSpc>
              <a:spcBef>
                <a:spcPts val="0"/>
              </a:spcBef>
              <a:spcAft>
                <a:spcPts val="0"/>
              </a:spcAft>
              <a:buSzPts val="2400"/>
              <a:buNone/>
              <a:defRPr sz="2400"/>
            </a:lvl5pPr>
            <a:lvl6pPr lvl="5" rtl="0" algn="l">
              <a:lnSpc>
                <a:spcPct val="100000"/>
              </a:lnSpc>
              <a:spcBef>
                <a:spcPts val="0"/>
              </a:spcBef>
              <a:spcAft>
                <a:spcPts val="0"/>
              </a:spcAft>
              <a:buSzPts val="2400"/>
              <a:buNone/>
              <a:defRPr sz="2400"/>
            </a:lvl6pPr>
            <a:lvl7pPr lvl="6" rtl="0" algn="l">
              <a:lnSpc>
                <a:spcPct val="100000"/>
              </a:lnSpc>
              <a:spcBef>
                <a:spcPts val="0"/>
              </a:spcBef>
              <a:spcAft>
                <a:spcPts val="0"/>
              </a:spcAft>
              <a:buSzPts val="2400"/>
              <a:buNone/>
              <a:defRPr sz="2400"/>
            </a:lvl7pPr>
            <a:lvl8pPr lvl="7" rtl="0" algn="l">
              <a:lnSpc>
                <a:spcPct val="100000"/>
              </a:lnSpc>
              <a:spcBef>
                <a:spcPts val="0"/>
              </a:spcBef>
              <a:spcAft>
                <a:spcPts val="0"/>
              </a:spcAft>
              <a:buSzPts val="2400"/>
              <a:buNone/>
              <a:defRPr sz="2400"/>
            </a:lvl8pPr>
            <a:lvl9pPr lvl="8" rtl="0" algn="l">
              <a:lnSpc>
                <a:spcPct val="100000"/>
              </a:lnSpc>
              <a:spcBef>
                <a:spcPts val="0"/>
              </a:spcBef>
              <a:spcAft>
                <a:spcPts val="0"/>
              </a:spcAft>
              <a:buSzPts val="2400"/>
              <a:buNone/>
              <a:defRPr sz="2400"/>
            </a:lvl9pPr>
          </a:lstStyle>
          <a:p/>
        </p:txBody>
      </p:sp>
      <p:sp>
        <p:nvSpPr>
          <p:cNvPr id="55" name="Google Shape;55;p13"/>
          <p:cNvSpPr txBox="1"/>
          <p:nvPr>
            <p:ph idx="1" type="body"/>
          </p:nvPr>
        </p:nvSpPr>
        <p:spPr>
          <a:xfrm>
            <a:off x="4018025" y="1567550"/>
            <a:ext cx="4318500" cy="1766700"/>
          </a:xfrm>
          <a:prstGeom prst="rect">
            <a:avLst/>
          </a:prstGeom>
          <a:noFill/>
          <a:ln>
            <a:noFill/>
          </a:ln>
        </p:spPr>
        <p:txBody>
          <a:bodyPr anchorCtr="0" anchor="t" bIns="91425" lIns="91425" spcFirstLastPara="1" rIns="91425" wrap="square" tIns="91425">
            <a:normAutofit/>
          </a:bodyPr>
          <a:lstStyle>
            <a:lvl1pPr indent="-311150" lvl="0" marL="457200" rtl="0" algn="l">
              <a:lnSpc>
                <a:spcPct val="115000"/>
              </a:lnSpc>
              <a:spcBef>
                <a:spcPts val="0"/>
              </a:spcBef>
              <a:spcAft>
                <a:spcPts val="0"/>
              </a:spcAft>
              <a:buClr>
                <a:schemeClr val="dk2"/>
              </a:buClr>
              <a:buSzPts val="1300"/>
              <a:buChar char="●"/>
              <a:defRPr>
                <a:solidFill>
                  <a:schemeClr val="dk2"/>
                </a:solidFill>
              </a:defRPr>
            </a:lvl1pPr>
            <a:lvl2pPr indent="-298450" lvl="1" marL="914400" rtl="0" algn="l">
              <a:lnSpc>
                <a:spcPct val="115000"/>
              </a:lnSpc>
              <a:spcBef>
                <a:spcPts val="1600"/>
              </a:spcBef>
              <a:spcAft>
                <a:spcPts val="0"/>
              </a:spcAft>
              <a:buClr>
                <a:schemeClr val="dk2"/>
              </a:buClr>
              <a:buSzPts val="1100"/>
              <a:buChar char="○"/>
              <a:defRPr>
                <a:solidFill>
                  <a:schemeClr val="dk2"/>
                </a:solidFill>
              </a:defRPr>
            </a:lvl2pPr>
            <a:lvl3pPr indent="-298450" lvl="2" marL="1371600" rtl="0" algn="l">
              <a:lnSpc>
                <a:spcPct val="115000"/>
              </a:lnSpc>
              <a:spcBef>
                <a:spcPts val="1600"/>
              </a:spcBef>
              <a:spcAft>
                <a:spcPts val="0"/>
              </a:spcAft>
              <a:buClr>
                <a:schemeClr val="dk2"/>
              </a:buClr>
              <a:buSzPts val="1100"/>
              <a:buChar char="■"/>
              <a:defRPr>
                <a:solidFill>
                  <a:schemeClr val="dk2"/>
                </a:solidFill>
              </a:defRPr>
            </a:lvl3pPr>
            <a:lvl4pPr indent="-298450" lvl="3" marL="1828800" rtl="0" algn="l">
              <a:lnSpc>
                <a:spcPct val="115000"/>
              </a:lnSpc>
              <a:spcBef>
                <a:spcPts val="1600"/>
              </a:spcBef>
              <a:spcAft>
                <a:spcPts val="0"/>
              </a:spcAft>
              <a:buClr>
                <a:schemeClr val="dk2"/>
              </a:buClr>
              <a:buSzPts val="1100"/>
              <a:buChar char="●"/>
              <a:defRPr>
                <a:solidFill>
                  <a:schemeClr val="dk2"/>
                </a:solidFill>
              </a:defRPr>
            </a:lvl4pPr>
            <a:lvl5pPr indent="-298450" lvl="4" marL="2286000" rtl="0" algn="l">
              <a:lnSpc>
                <a:spcPct val="115000"/>
              </a:lnSpc>
              <a:spcBef>
                <a:spcPts val="1600"/>
              </a:spcBef>
              <a:spcAft>
                <a:spcPts val="0"/>
              </a:spcAft>
              <a:buClr>
                <a:schemeClr val="dk2"/>
              </a:buClr>
              <a:buSzPts val="1100"/>
              <a:buChar char="○"/>
              <a:defRPr>
                <a:solidFill>
                  <a:schemeClr val="dk2"/>
                </a:solidFill>
              </a:defRPr>
            </a:lvl5pPr>
            <a:lvl6pPr indent="-298450" lvl="5" marL="2743200" rtl="0" algn="l">
              <a:lnSpc>
                <a:spcPct val="115000"/>
              </a:lnSpc>
              <a:spcBef>
                <a:spcPts val="1600"/>
              </a:spcBef>
              <a:spcAft>
                <a:spcPts val="0"/>
              </a:spcAft>
              <a:buClr>
                <a:schemeClr val="dk2"/>
              </a:buClr>
              <a:buSzPts val="1100"/>
              <a:buChar char="■"/>
              <a:defRPr>
                <a:solidFill>
                  <a:schemeClr val="dk2"/>
                </a:solidFill>
              </a:defRPr>
            </a:lvl6pPr>
            <a:lvl7pPr indent="-298450" lvl="6" marL="3200400" rtl="0" algn="l">
              <a:lnSpc>
                <a:spcPct val="115000"/>
              </a:lnSpc>
              <a:spcBef>
                <a:spcPts val="1600"/>
              </a:spcBef>
              <a:spcAft>
                <a:spcPts val="0"/>
              </a:spcAft>
              <a:buClr>
                <a:schemeClr val="dk2"/>
              </a:buClr>
              <a:buSzPts val="1100"/>
              <a:buChar char="●"/>
              <a:defRPr>
                <a:solidFill>
                  <a:schemeClr val="dk2"/>
                </a:solidFill>
              </a:defRPr>
            </a:lvl7pPr>
            <a:lvl8pPr indent="-298450" lvl="7" marL="3657600" rtl="0" algn="l">
              <a:lnSpc>
                <a:spcPct val="115000"/>
              </a:lnSpc>
              <a:spcBef>
                <a:spcPts val="1600"/>
              </a:spcBef>
              <a:spcAft>
                <a:spcPts val="0"/>
              </a:spcAft>
              <a:buClr>
                <a:schemeClr val="dk2"/>
              </a:buClr>
              <a:buSzPts val="1100"/>
              <a:buChar char="○"/>
              <a:defRPr>
                <a:solidFill>
                  <a:schemeClr val="dk2"/>
                </a:solidFill>
              </a:defRPr>
            </a:lvl8pPr>
            <a:lvl9pPr indent="-298450" lvl="8" marL="4114800" rtl="0" algn="l">
              <a:lnSpc>
                <a:spcPct val="115000"/>
              </a:lnSpc>
              <a:spcBef>
                <a:spcPts val="1600"/>
              </a:spcBef>
              <a:spcAft>
                <a:spcPts val="1600"/>
              </a:spcAft>
              <a:buClr>
                <a:schemeClr val="dk2"/>
              </a:buClr>
              <a:buSzPts val="1100"/>
              <a:buChar char="■"/>
              <a:defRPr>
                <a:solidFill>
                  <a:schemeClr val="dk2"/>
                </a:solidFill>
              </a:defRPr>
            </a:lvl9pPr>
          </a:lstStyle>
          <a:p/>
        </p:txBody>
      </p:sp>
      <p:sp>
        <p:nvSpPr>
          <p:cNvPr id="56" name="Google Shape;56;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
        <p:nvSpPr>
          <p:cNvPr id="57" name="Google Shape;57;p13">
            <a:hlinkClick action="ppaction://hlinksldjump" r:id="rId3"/>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 name="Google Shape;58;p13">
            <a:hlinkClick action="ppaction://hlinksldjump" r:id="rId4"/>
          </p:cNvPr>
          <p:cNvSpPr/>
          <p:nvPr/>
        </p:nvSpPr>
        <p:spPr>
          <a:xfrm>
            <a:off x="212050" y="221751"/>
            <a:ext cx="219600" cy="18900"/>
          </a:xfrm>
          <a:prstGeom prst="rect">
            <a:avLst/>
          </a:prstGeom>
          <a:solidFill>
            <a:srgbClr val="55688B">
              <a:alpha val="3569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 name="Google Shape;59;p13">
            <a:hlinkClick action="ppaction://hlinksldjump" r:id="rId5"/>
          </p:cNvPr>
          <p:cNvSpPr/>
          <p:nvPr/>
        </p:nvSpPr>
        <p:spPr>
          <a:xfrm>
            <a:off x="212050" y="284225"/>
            <a:ext cx="219600" cy="18900"/>
          </a:xfrm>
          <a:prstGeom prst="rect">
            <a:avLst/>
          </a:prstGeom>
          <a:solidFill>
            <a:srgbClr val="55688B">
              <a:alpha val="3569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 name="Google Shape;60;p13">
            <a:hlinkClick action="ppaction://hlinksldjump" r:id="rId6"/>
          </p:cNvPr>
          <p:cNvSpPr/>
          <p:nvPr/>
        </p:nvSpPr>
        <p:spPr>
          <a:xfrm>
            <a:off x="212050" y="346699"/>
            <a:ext cx="219600" cy="18900"/>
          </a:xfrm>
          <a:prstGeom prst="rect">
            <a:avLst/>
          </a:prstGeom>
          <a:solidFill>
            <a:srgbClr val="55688B">
              <a:alpha val="3569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1" name="Google Shape;61;p13"/>
          <p:cNvGrpSpPr/>
          <p:nvPr/>
        </p:nvGrpSpPr>
        <p:grpSpPr>
          <a:xfrm>
            <a:off x="0" y="381001"/>
            <a:ext cx="1037850" cy="1016288"/>
            <a:chOff x="0" y="381001"/>
            <a:chExt cx="1037850" cy="1016288"/>
          </a:xfrm>
        </p:grpSpPr>
        <p:sp>
          <p:nvSpPr>
            <p:cNvPr id="62" name="Google Shape;62;p13"/>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 name="Google Shape;63;p13"/>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1">
  <p:cSld name="TITLE_AND_BODY_2">
    <p:spTree>
      <p:nvGrpSpPr>
        <p:cNvPr id="64" name="Shape 64"/>
        <p:cNvGrpSpPr/>
        <p:nvPr/>
      </p:nvGrpSpPr>
      <p:grpSpPr>
        <a:xfrm>
          <a:off x="0" y="0"/>
          <a:ext cx="0" cy="0"/>
          <a:chOff x="0" y="0"/>
          <a:chExt cx="0" cy="0"/>
        </a:xfrm>
      </p:grpSpPr>
      <p:sp>
        <p:nvSpPr>
          <p:cNvPr id="65" name="Google Shape;65;p14"/>
          <p:cNvSpPr txBox="1"/>
          <p:nvPr>
            <p:ph type="title"/>
          </p:nvPr>
        </p:nvSpPr>
        <p:spPr>
          <a:xfrm>
            <a:off x="361071" y="1924852"/>
            <a:ext cx="2304900" cy="17973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1800"/>
              <a:buNone/>
              <a:defRPr sz="1800"/>
            </a:lvl1pPr>
            <a:lvl2pPr lvl="1" rtl="0" algn="l">
              <a:lnSpc>
                <a:spcPct val="100000"/>
              </a:lnSpc>
              <a:spcBef>
                <a:spcPts val="0"/>
              </a:spcBef>
              <a:spcAft>
                <a:spcPts val="0"/>
              </a:spcAft>
              <a:buSzPts val="1800"/>
              <a:buNone/>
              <a:defRPr sz="1800"/>
            </a:lvl2pPr>
            <a:lvl3pPr lvl="2" rtl="0" algn="l">
              <a:lnSpc>
                <a:spcPct val="100000"/>
              </a:lnSpc>
              <a:spcBef>
                <a:spcPts val="0"/>
              </a:spcBef>
              <a:spcAft>
                <a:spcPts val="0"/>
              </a:spcAft>
              <a:buSzPts val="1800"/>
              <a:buNone/>
              <a:defRPr sz="1800"/>
            </a:lvl3pPr>
            <a:lvl4pPr lvl="3" rtl="0" algn="l">
              <a:lnSpc>
                <a:spcPct val="100000"/>
              </a:lnSpc>
              <a:spcBef>
                <a:spcPts val="0"/>
              </a:spcBef>
              <a:spcAft>
                <a:spcPts val="0"/>
              </a:spcAft>
              <a:buSzPts val="1800"/>
              <a:buNone/>
              <a:defRPr sz="1800"/>
            </a:lvl4pPr>
            <a:lvl5pPr lvl="4" rtl="0" algn="l">
              <a:lnSpc>
                <a:spcPct val="100000"/>
              </a:lnSpc>
              <a:spcBef>
                <a:spcPts val="0"/>
              </a:spcBef>
              <a:spcAft>
                <a:spcPts val="0"/>
              </a:spcAft>
              <a:buSzPts val="1800"/>
              <a:buNone/>
              <a:defRPr sz="1800"/>
            </a:lvl5pPr>
            <a:lvl6pPr lvl="5" rtl="0" algn="l">
              <a:lnSpc>
                <a:spcPct val="100000"/>
              </a:lnSpc>
              <a:spcBef>
                <a:spcPts val="0"/>
              </a:spcBef>
              <a:spcAft>
                <a:spcPts val="0"/>
              </a:spcAft>
              <a:buSzPts val="1800"/>
              <a:buNone/>
              <a:defRPr sz="1800"/>
            </a:lvl6pPr>
            <a:lvl7pPr lvl="6" rtl="0" algn="l">
              <a:lnSpc>
                <a:spcPct val="100000"/>
              </a:lnSpc>
              <a:spcBef>
                <a:spcPts val="0"/>
              </a:spcBef>
              <a:spcAft>
                <a:spcPts val="0"/>
              </a:spcAft>
              <a:buSzPts val="1800"/>
              <a:buNone/>
              <a:defRPr sz="1800"/>
            </a:lvl7pPr>
            <a:lvl8pPr lvl="7" rtl="0" algn="l">
              <a:lnSpc>
                <a:spcPct val="100000"/>
              </a:lnSpc>
              <a:spcBef>
                <a:spcPts val="0"/>
              </a:spcBef>
              <a:spcAft>
                <a:spcPts val="0"/>
              </a:spcAft>
              <a:buSzPts val="1800"/>
              <a:buNone/>
              <a:defRPr sz="1800"/>
            </a:lvl8pPr>
            <a:lvl9pPr lvl="8" rtl="0" algn="l">
              <a:lnSpc>
                <a:spcPct val="100000"/>
              </a:lnSpc>
              <a:spcBef>
                <a:spcPts val="0"/>
              </a:spcBef>
              <a:spcAft>
                <a:spcPts val="0"/>
              </a:spcAft>
              <a:buSzPts val="1800"/>
              <a:buNone/>
              <a:defRPr sz="1800"/>
            </a:lvl9pPr>
          </a:lstStyle>
          <a:p/>
        </p:txBody>
      </p:sp>
      <p:sp>
        <p:nvSpPr>
          <p:cNvPr id="66" name="Google Shape;66;p14"/>
          <p:cNvSpPr/>
          <p:nvPr/>
        </p:nvSpPr>
        <p:spPr>
          <a:xfrm>
            <a:off x="4564200" y="0"/>
            <a:ext cx="45798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 name="Google Shape;67;p14"/>
          <p:cNvSpPr txBox="1"/>
          <p:nvPr>
            <p:ph idx="1" type="body"/>
          </p:nvPr>
        </p:nvSpPr>
        <p:spPr>
          <a:xfrm>
            <a:off x="6451271" y="1924850"/>
            <a:ext cx="2304900" cy="1797300"/>
          </a:xfrm>
          <a:prstGeom prst="rect">
            <a:avLst/>
          </a:prstGeom>
          <a:noFill/>
          <a:ln>
            <a:noFill/>
          </a:ln>
        </p:spPr>
        <p:txBody>
          <a:bodyPr anchorCtr="0" anchor="t" bIns="91425" lIns="91425" spcFirstLastPara="1" rIns="91425" wrap="square" tIns="91425">
            <a:noAutofit/>
          </a:bodyPr>
          <a:lstStyle>
            <a:lvl1pPr indent="-298450" lvl="0" marL="457200" rtl="0" algn="l">
              <a:lnSpc>
                <a:spcPct val="115000"/>
              </a:lnSpc>
              <a:spcBef>
                <a:spcPts val="0"/>
              </a:spcBef>
              <a:spcAft>
                <a:spcPts val="0"/>
              </a:spcAft>
              <a:buClr>
                <a:schemeClr val="dk1"/>
              </a:buClr>
              <a:buSzPts val="1100"/>
              <a:buChar char="●"/>
              <a:defRPr sz="1100">
                <a:solidFill>
                  <a:schemeClr val="dk1"/>
                </a:solidFill>
              </a:defRPr>
            </a:lvl1pPr>
            <a:lvl2pPr indent="-298450" lvl="1" marL="914400" rtl="0" algn="l">
              <a:lnSpc>
                <a:spcPct val="115000"/>
              </a:lnSpc>
              <a:spcBef>
                <a:spcPts val="1600"/>
              </a:spcBef>
              <a:spcAft>
                <a:spcPts val="0"/>
              </a:spcAft>
              <a:buClr>
                <a:schemeClr val="dk1"/>
              </a:buClr>
              <a:buSzPts val="1100"/>
              <a:buChar char="○"/>
              <a:defRPr>
                <a:solidFill>
                  <a:schemeClr val="dk1"/>
                </a:solidFill>
              </a:defRPr>
            </a:lvl2pPr>
            <a:lvl3pPr indent="-298450" lvl="2" marL="1371600" rtl="0" algn="l">
              <a:lnSpc>
                <a:spcPct val="115000"/>
              </a:lnSpc>
              <a:spcBef>
                <a:spcPts val="1600"/>
              </a:spcBef>
              <a:spcAft>
                <a:spcPts val="0"/>
              </a:spcAft>
              <a:buClr>
                <a:schemeClr val="dk1"/>
              </a:buClr>
              <a:buSzPts val="1100"/>
              <a:buChar char="■"/>
              <a:defRPr>
                <a:solidFill>
                  <a:schemeClr val="dk1"/>
                </a:solidFill>
              </a:defRPr>
            </a:lvl3pPr>
            <a:lvl4pPr indent="-298450" lvl="3" marL="1828800" rtl="0" algn="l">
              <a:lnSpc>
                <a:spcPct val="115000"/>
              </a:lnSpc>
              <a:spcBef>
                <a:spcPts val="1600"/>
              </a:spcBef>
              <a:spcAft>
                <a:spcPts val="0"/>
              </a:spcAft>
              <a:buClr>
                <a:schemeClr val="dk1"/>
              </a:buClr>
              <a:buSzPts val="1100"/>
              <a:buChar char="●"/>
              <a:defRPr>
                <a:solidFill>
                  <a:schemeClr val="dk1"/>
                </a:solidFill>
              </a:defRPr>
            </a:lvl4pPr>
            <a:lvl5pPr indent="-298450" lvl="4" marL="2286000" rtl="0" algn="l">
              <a:lnSpc>
                <a:spcPct val="115000"/>
              </a:lnSpc>
              <a:spcBef>
                <a:spcPts val="1600"/>
              </a:spcBef>
              <a:spcAft>
                <a:spcPts val="0"/>
              </a:spcAft>
              <a:buClr>
                <a:schemeClr val="dk1"/>
              </a:buClr>
              <a:buSzPts val="1100"/>
              <a:buChar char="○"/>
              <a:defRPr>
                <a:solidFill>
                  <a:schemeClr val="dk1"/>
                </a:solidFill>
              </a:defRPr>
            </a:lvl5pPr>
            <a:lvl6pPr indent="-298450" lvl="5" marL="2743200" rtl="0" algn="l">
              <a:lnSpc>
                <a:spcPct val="115000"/>
              </a:lnSpc>
              <a:spcBef>
                <a:spcPts val="1600"/>
              </a:spcBef>
              <a:spcAft>
                <a:spcPts val="0"/>
              </a:spcAft>
              <a:buClr>
                <a:schemeClr val="dk1"/>
              </a:buClr>
              <a:buSzPts val="1100"/>
              <a:buChar char="■"/>
              <a:defRPr>
                <a:solidFill>
                  <a:schemeClr val="dk1"/>
                </a:solidFill>
              </a:defRPr>
            </a:lvl6pPr>
            <a:lvl7pPr indent="-298450" lvl="6" marL="3200400" rtl="0" algn="l">
              <a:lnSpc>
                <a:spcPct val="115000"/>
              </a:lnSpc>
              <a:spcBef>
                <a:spcPts val="1600"/>
              </a:spcBef>
              <a:spcAft>
                <a:spcPts val="0"/>
              </a:spcAft>
              <a:buClr>
                <a:schemeClr val="dk1"/>
              </a:buClr>
              <a:buSzPts val="1100"/>
              <a:buChar char="●"/>
              <a:defRPr>
                <a:solidFill>
                  <a:schemeClr val="dk1"/>
                </a:solidFill>
              </a:defRPr>
            </a:lvl7pPr>
            <a:lvl8pPr indent="-298450" lvl="7" marL="3657600" rtl="0" algn="l">
              <a:lnSpc>
                <a:spcPct val="115000"/>
              </a:lnSpc>
              <a:spcBef>
                <a:spcPts val="1600"/>
              </a:spcBef>
              <a:spcAft>
                <a:spcPts val="0"/>
              </a:spcAft>
              <a:buClr>
                <a:schemeClr val="dk1"/>
              </a:buClr>
              <a:buSzPts val="1100"/>
              <a:buChar char="○"/>
              <a:defRPr>
                <a:solidFill>
                  <a:schemeClr val="dk1"/>
                </a:solidFill>
              </a:defRPr>
            </a:lvl8pPr>
            <a:lvl9pPr indent="-298450" lvl="8" marL="4114800" rtl="0" algn="l">
              <a:lnSpc>
                <a:spcPct val="115000"/>
              </a:lnSpc>
              <a:spcBef>
                <a:spcPts val="1600"/>
              </a:spcBef>
              <a:spcAft>
                <a:spcPts val="1600"/>
              </a:spcAft>
              <a:buClr>
                <a:schemeClr val="dk1"/>
              </a:buClr>
              <a:buSzPts val="1100"/>
              <a:buChar char="■"/>
              <a:defRPr>
                <a:solidFill>
                  <a:schemeClr val="dk1"/>
                </a:solidFill>
              </a:defRPr>
            </a:lvl9pPr>
          </a:lstStyle>
          <a:p/>
        </p:txBody>
      </p:sp>
      <p:sp>
        <p:nvSpPr>
          <p:cNvPr id="68" name="Google Shape;68;p14">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 name="Google Shape;69;p14">
            <a:hlinkClick action="ppaction://hlinksldjump" r:id="rId3"/>
          </p:cNvPr>
          <p:cNvSpPr/>
          <p:nvPr/>
        </p:nvSpPr>
        <p:spPr>
          <a:xfrm>
            <a:off x="212050" y="221751"/>
            <a:ext cx="219600" cy="18900"/>
          </a:xfrm>
          <a:prstGeom prst="rect">
            <a:avLst/>
          </a:prstGeom>
          <a:solidFill>
            <a:srgbClr val="55688B">
              <a:alpha val="349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 name="Google Shape;70;p14">
            <a:hlinkClick action="ppaction://hlinksldjump" r:id="rId4"/>
          </p:cNvPr>
          <p:cNvSpPr/>
          <p:nvPr/>
        </p:nvSpPr>
        <p:spPr>
          <a:xfrm>
            <a:off x="212050" y="284225"/>
            <a:ext cx="219600" cy="18900"/>
          </a:xfrm>
          <a:prstGeom prst="rect">
            <a:avLst/>
          </a:prstGeom>
          <a:solidFill>
            <a:srgbClr val="55688B">
              <a:alpha val="349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 name="Google Shape;71;p14">
            <a:hlinkClick action="ppaction://hlinksldjump" r:id="rId5"/>
          </p:cNvPr>
          <p:cNvSpPr/>
          <p:nvPr/>
        </p:nvSpPr>
        <p:spPr>
          <a:xfrm>
            <a:off x="212050" y="346699"/>
            <a:ext cx="219600" cy="18900"/>
          </a:xfrm>
          <a:prstGeom prst="rect">
            <a:avLst/>
          </a:prstGeom>
          <a:solidFill>
            <a:srgbClr val="55688B">
              <a:alpha val="349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2" name="Google Shape;72;p14"/>
          <p:cNvGrpSpPr/>
          <p:nvPr/>
        </p:nvGrpSpPr>
        <p:grpSpPr>
          <a:xfrm>
            <a:off x="0" y="381001"/>
            <a:ext cx="1037850" cy="1016288"/>
            <a:chOff x="0" y="381001"/>
            <a:chExt cx="1037850" cy="1016288"/>
          </a:xfrm>
        </p:grpSpPr>
        <p:sp>
          <p:nvSpPr>
            <p:cNvPr id="73" name="Google Shape;73;p1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 name="Google Shape;74;p1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5" name="Google Shape;75;p14"/>
          <p:cNvSpPr txBox="1"/>
          <p:nvPr>
            <p:ph idx="2" type="title"/>
          </p:nvPr>
        </p:nvSpPr>
        <p:spPr>
          <a:xfrm>
            <a:off x="1297500" y="459490"/>
            <a:ext cx="3005700" cy="5109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1000"/>
              <a:buNone/>
              <a:defRPr sz="1000"/>
            </a:lvl1pPr>
            <a:lvl2pPr lvl="1" rtl="0" algn="l">
              <a:lnSpc>
                <a:spcPct val="100000"/>
              </a:lnSpc>
              <a:spcBef>
                <a:spcPts val="0"/>
              </a:spcBef>
              <a:spcAft>
                <a:spcPts val="0"/>
              </a:spcAft>
              <a:buSzPts val="1000"/>
              <a:buNone/>
              <a:defRPr sz="1000"/>
            </a:lvl2pPr>
            <a:lvl3pPr lvl="2" rtl="0" algn="l">
              <a:lnSpc>
                <a:spcPct val="100000"/>
              </a:lnSpc>
              <a:spcBef>
                <a:spcPts val="0"/>
              </a:spcBef>
              <a:spcAft>
                <a:spcPts val="0"/>
              </a:spcAft>
              <a:buSzPts val="1000"/>
              <a:buNone/>
              <a:defRPr sz="1000"/>
            </a:lvl3pPr>
            <a:lvl4pPr lvl="3" rtl="0" algn="l">
              <a:lnSpc>
                <a:spcPct val="100000"/>
              </a:lnSpc>
              <a:spcBef>
                <a:spcPts val="0"/>
              </a:spcBef>
              <a:spcAft>
                <a:spcPts val="0"/>
              </a:spcAft>
              <a:buSzPts val="1000"/>
              <a:buNone/>
              <a:defRPr sz="1000"/>
            </a:lvl4pPr>
            <a:lvl5pPr lvl="4" rtl="0" algn="l">
              <a:lnSpc>
                <a:spcPct val="100000"/>
              </a:lnSpc>
              <a:spcBef>
                <a:spcPts val="0"/>
              </a:spcBef>
              <a:spcAft>
                <a:spcPts val="0"/>
              </a:spcAft>
              <a:buSzPts val="1000"/>
              <a:buNone/>
              <a:defRPr sz="1000"/>
            </a:lvl5pPr>
            <a:lvl6pPr lvl="5" rtl="0" algn="l">
              <a:lnSpc>
                <a:spcPct val="100000"/>
              </a:lnSpc>
              <a:spcBef>
                <a:spcPts val="0"/>
              </a:spcBef>
              <a:spcAft>
                <a:spcPts val="0"/>
              </a:spcAft>
              <a:buSzPts val="1000"/>
              <a:buNone/>
              <a:defRPr sz="1000"/>
            </a:lvl6pPr>
            <a:lvl7pPr lvl="6" rtl="0" algn="l">
              <a:lnSpc>
                <a:spcPct val="100000"/>
              </a:lnSpc>
              <a:spcBef>
                <a:spcPts val="0"/>
              </a:spcBef>
              <a:spcAft>
                <a:spcPts val="0"/>
              </a:spcAft>
              <a:buSzPts val="1000"/>
              <a:buNone/>
              <a:defRPr sz="1000"/>
            </a:lvl7pPr>
            <a:lvl8pPr lvl="7" rtl="0" algn="l">
              <a:lnSpc>
                <a:spcPct val="100000"/>
              </a:lnSpc>
              <a:spcBef>
                <a:spcPts val="0"/>
              </a:spcBef>
              <a:spcAft>
                <a:spcPts val="0"/>
              </a:spcAft>
              <a:buSzPts val="1000"/>
              <a:buNone/>
              <a:defRPr sz="1000"/>
            </a:lvl8pPr>
            <a:lvl9pPr lvl="8" rtl="0" algn="l">
              <a:lnSpc>
                <a:spcPct val="100000"/>
              </a:lnSpc>
              <a:spcBef>
                <a:spcPts val="0"/>
              </a:spcBef>
              <a:spcAft>
                <a:spcPts val="0"/>
              </a:spcAft>
              <a:buSzPts val="1000"/>
              <a:buNone/>
              <a:defRPr sz="1000"/>
            </a:lvl9pPr>
          </a:lstStyle>
          <a:p/>
        </p:txBody>
      </p:sp>
      <p:sp>
        <p:nvSpPr>
          <p:cNvPr id="76" name="Google Shape;76;p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4" name="Shape 14"/>
        <p:cNvGrpSpPr/>
        <p:nvPr/>
      </p:nvGrpSpPr>
      <p:grpSpPr>
        <a:xfrm>
          <a:off x="0" y="0"/>
          <a:ext cx="0" cy="0"/>
          <a:chOff x="0" y="0"/>
          <a:chExt cx="0" cy="0"/>
        </a:xfrm>
      </p:grpSpPr>
      <p:sp>
        <p:nvSpPr>
          <p:cNvPr id="15" name="Google Shape;15;p3"/>
          <p:cNvSpPr txBox="1"/>
          <p:nvPr>
            <p:ph type="title"/>
          </p:nvPr>
        </p:nvSpPr>
        <p:spPr>
          <a:xfrm>
            <a:off x="311700" y="2480550"/>
            <a:ext cx="8114400" cy="24459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6800"/>
              <a:buNone/>
              <a:defRPr sz="6800">
                <a:solidFill>
                  <a:schemeClr val="lt1"/>
                </a:solidFill>
              </a:defRPr>
            </a:lvl1pPr>
            <a:lvl2pPr lvl="1">
              <a:spcBef>
                <a:spcPts val="0"/>
              </a:spcBef>
              <a:spcAft>
                <a:spcPts val="0"/>
              </a:spcAft>
              <a:buClr>
                <a:schemeClr val="lt1"/>
              </a:buClr>
              <a:buSzPts val="6800"/>
              <a:buNone/>
              <a:defRPr sz="6800">
                <a:solidFill>
                  <a:schemeClr val="lt1"/>
                </a:solidFill>
              </a:defRPr>
            </a:lvl2pPr>
            <a:lvl3pPr lvl="2">
              <a:spcBef>
                <a:spcPts val="0"/>
              </a:spcBef>
              <a:spcAft>
                <a:spcPts val="0"/>
              </a:spcAft>
              <a:buClr>
                <a:schemeClr val="lt1"/>
              </a:buClr>
              <a:buSzPts val="6800"/>
              <a:buNone/>
              <a:defRPr sz="6800">
                <a:solidFill>
                  <a:schemeClr val="lt1"/>
                </a:solidFill>
              </a:defRPr>
            </a:lvl3pPr>
            <a:lvl4pPr lvl="3">
              <a:spcBef>
                <a:spcPts val="0"/>
              </a:spcBef>
              <a:spcAft>
                <a:spcPts val="0"/>
              </a:spcAft>
              <a:buClr>
                <a:schemeClr val="lt1"/>
              </a:buClr>
              <a:buSzPts val="6800"/>
              <a:buNone/>
              <a:defRPr sz="6800">
                <a:solidFill>
                  <a:schemeClr val="lt1"/>
                </a:solidFill>
              </a:defRPr>
            </a:lvl4pPr>
            <a:lvl5pPr lvl="4">
              <a:spcBef>
                <a:spcPts val="0"/>
              </a:spcBef>
              <a:spcAft>
                <a:spcPts val="0"/>
              </a:spcAft>
              <a:buClr>
                <a:schemeClr val="lt1"/>
              </a:buClr>
              <a:buSzPts val="6800"/>
              <a:buNone/>
              <a:defRPr sz="6800">
                <a:solidFill>
                  <a:schemeClr val="lt1"/>
                </a:solidFill>
              </a:defRPr>
            </a:lvl5pPr>
            <a:lvl6pPr lvl="5">
              <a:spcBef>
                <a:spcPts val="0"/>
              </a:spcBef>
              <a:spcAft>
                <a:spcPts val="0"/>
              </a:spcAft>
              <a:buClr>
                <a:schemeClr val="lt1"/>
              </a:buClr>
              <a:buSzPts val="6800"/>
              <a:buNone/>
              <a:defRPr sz="6800">
                <a:solidFill>
                  <a:schemeClr val="lt1"/>
                </a:solidFill>
              </a:defRPr>
            </a:lvl6pPr>
            <a:lvl7pPr lvl="6">
              <a:spcBef>
                <a:spcPts val="0"/>
              </a:spcBef>
              <a:spcAft>
                <a:spcPts val="0"/>
              </a:spcAft>
              <a:buClr>
                <a:schemeClr val="lt1"/>
              </a:buClr>
              <a:buSzPts val="6800"/>
              <a:buNone/>
              <a:defRPr sz="6800">
                <a:solidFill>
                  <a:schemeClr val="lt1"/>
                </a:solidFill>
              </a:defRPr>
            </a:lvl7pPr>
            <a:lvl8pPr lvl="7">
              <a:spcBef>
                <a:spcPts val="0"/>
              </a:spcBef>
              <a:spcAft>
                <a:spcPts val="0"/>
              </a:spcAft>
              <a:buClr>
                <a:schemeClr val="lt1"/>
              </a:buClr>
              <a:buSzPts val="6800"/>
              <a:buNone/>
              <a:defRPr sz="6800">
                <a:solidFill>
                  <a:schemeClr val="lt1"/>
                </a:solidFill>
              </a:defRPr>
            </a:lvl8pPr>
            <a:lvl9pPr lvl="8">
              <a:spcBef>
                <a:spcPts val="0"/>
              </a:spcBef>
              <a:spcAft>
                <a:spcPts val="0"/>
              </a:spcAft>
              <a:buClr>
                <a:schemeClr val="lt1"/>
              </a:buClr>
              <a:buSzPts val="6800"/>
              <a:buNone/>
              <a:defRPr sz="6800">
                <a:solidFill>
                  <a:schemeClr val="lt1"/>
                </a:solidFill>
              </a:defRPr>
            </a:lvl9pPr>
          </a:lstStyle>
          <a:p/>
        </p:txBody>
      </p:sp>
      <p:sp>
        <p:nvSpPr>
          <p:cNvPr id="16" name="Google Shape;16;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 name="Shape 17"/>
        <p:cNvGrpSpPr/>
        <p:nvPr/>
      </p:nvGrpSpPr>
      <p:grpSpPr>
        <a:xfrm>
          <a:off x="0" y="0"/>
          <a:ext cx="0" cy="0"/>
          <a:chOff x="0" y="0"/>
          <a:chExt cx="0" cy="0"/>
        </a:xfrm>
      </p:grpSpPr>
      <p:sp>
        <p:nvSpPr>
          <p:cNvPr id="18" name="Google Shape;18;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9" name="Google Shape;19;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0" name="Google Shape;20;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1" name="Shape 21"/>
        <p:cNvGrpSpPr/>
        <p:nvPr/>
      </p:nvGrpSpPr>
      <p:grpSpPr>
        <a:xfrm>
          <a:off x="0" y="0"/>
          <a:ext cx="0" cy="0"/>
          <a:chOff x="0" y="0"/>
          <a:chExt cx="0" cy="0"/>
        </a:xfrm>
      </p:grpSpPr>
      <p:sp>
        <p:nvSpPr>
          <p:cNvPr id="22" name="Google Shape;22;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3" name="Google Shape;23;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5" name="Google Shape;25;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6" name="Shape 26"/>
        <p:cNvGrpSpPr/>
        <p:nvPr/>
      </p:nvGrpSpPr>
      <p:grpSpPr>
        <a:xfrm>
          <a:off x="0" y="0"/>
          <a:ext cx="0" cy="0"/>
          <a:chOff x="0" y="0"/>
          <a:chExt cx="0" cy="0"/>
        </a:xfrm>
      </p:grpSpPr>
      <p:sp>
        <p:nvSpPr>
          <p:cNvPr id="27" name="Google Shape;27;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8" name="Google Shape;28;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9" name="Shape 29"/>
        <p:cNvGrpSpPr/>
        <p:nvPr/>
      </p:nvGrpSpPr>
      <p:grpSpPr>
        <a:xfrm>
          <a:off x="0" y="0"/>
          <a:ext cx="0" cy="0"/>
          <a:chOff x="0" y="0"/>
          <a:chExt cx="0" cy="0"/>
        </a:xfrm>
      </p:grpSpPr>
      <p:sp>
        <p:nvSpPr>
          <p:cNvPr id="30" name="Google Shape;30;p7"/>
          <p:cNvSpPr txBox="1"/>
          <p:nvPr>
            <p:ph type="title"/>
          </p:nvPr>
        </p:nvSpPr>
        <p:spPr>
          <a:xfrm>
            <a:off x="311700" y="6318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1" name="Google Shape;31;p7"/>
          <p:cNvSpPr txBox="1"/>
          <p:nvPr>
            <p:ph idx="1" type="body"/>
          </p:nvPr>
        </p:nvSpPr>
        <p:spPr>
          <a:xfrm>
            <a:off x="311700" y="1490875"/>
            <a:ext cx="2808000" cy="30780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2" name="Google Shape;32;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33" name="Shape 33"/>
        <p:cNvGrpSpPr/>
        <p:nvPr/>
      </p:nvGrpSpPr>
      <p:grpSpPr>
        <a:xfrm>
          <a:off x="0" y="0"/>
          <a:ext cx="0" cy="0"/>
          <a:chOff x="0" y="0"/>
          <a:chExt cx="0" cy="0"/>
        </a:xfrm>
      </p:grpSpPr>
      <p:sp>
        <p:nvSpPr>
          <p:cNvPr id="34" name="Google Shape;34;p8"/>
          <p:cNvSpPr txBox="1"/>
          <p:nvPr>
            <p:ph type="title"/>
          </p:nvPr>
        </p:nvSpPr>
        <p:spPr>
          <a:xfrm>
            <a:off x="490250" y="526350"/>
            <a:ext cx="56838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35" name="Google Shape;35;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6" name="Shape 36"/>
        <p:cNvGrpSpPr/>
        <p:nvPr/>
      </p:nvGrpSpPr>
      <p:grpSpPr>
        <a:xfrm>
          <a:off x="0" y="0"/>
          <a:ext cx="0" cy="0"/>
          <a:chOff x="0" y="0"/>
          <a:chExt cx="0" cy="0"/>
        </a:xfrm>
      </p:grpSpPr>
      <p:sp>
        <p:nvSpPr>
          <p:cNvPr id="37" name="Google Shape;37;p9"/>
          <p:cNvSpPr/>
          <p:nvPr/>
        </p:nvSpPr>
        <p:spPr>
          <a:xfrm>
            <a:off x="4572000" y="10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8" name="Google Shape;38;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39" name="Google Shape;39;p9"/>
          <p:cNvSpPr txBox="1"/>
          <p:nvPr>
            <p:ph type="title"/>
          </p:nvPr>
        </p:nvSpPr>
        <p:spPr>
          <a:xfrm>
            <a:off x="265500" y="1375599"/>
            <a:ext cx="4045200" cy="1551900"/>
          </a:xfrm>
          <a:prstGeom prst="rect">
            <a:avLst/>
          </a:prstGeom>
        </p:spPr>
        <p:txBody>
          <a:bodyPr anchorCtr="0" anchor="b" bIns="91425" lIns="91425" spcFirstLastPara="1" rIns="91425" wrap="square" tIns="91425">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40" name="Google Shape;40;p9"/>
          <p:cNvSpPr txBox="1"/>
          <p:nvPr>
            <p:ph idx="1" type="subTitle"/>
          </p:nvPr>
        </p:nvSpPr>
        <p:spPr>
          <a:xfrm>
            <a:off x="265500" y="2981125"/>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18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41" name="Google Shape;41;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42" name="Google Shape;42;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3" name="Shape 43"/>
        <p:cNvGrpSpPr/>
        <p:nvPr/>
      </p:nvGrpSpPr>
      <p:grpSpPr>
        <a:xfrm>
          <a:off x="0" y="0"/>
          <a:ext cx="0" cy="0"/>
          <a:chOff x="0" y="0"/>
          <a:chExt cx="0" cy="0"/>
        </a:xfrm>
      </p:grpSpPr>
      <p:sp>
        <p:nvSpPr>
          <p:cNvPr id="44" name="Google Shape;44;p10"/>
          <p:cNvSpPr txBox="1"/>
          <p:nvPr>
            <p:ph idx="1" type="body"/>
          </p:nvPr>
        </p:nvSpPr>
        <p:spPr>
          <a:xfrm>
            <a:off x="319500" y="42337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Clr>
                <a:schemeClr val="accent3"/>
              </a:buClr>
              <a:buSzPts val="1800"/>
              <a:buFont typeface="Alfa Slab One"/>
              <a:buNone/>
              <a:defRPr>
                <a:solidFill>
                  <a:schemeClr val="accent3"/>
                </a:solidFill>
                <a:latin typeface="Alfa Slab One"/>
                <a:ea typeface="Alfa Slab One"/>
                <a:cs typeface="Alfa Slab One"/>
                <a:sym typeface="Alfa Slab One"/>
              </a:defRPr>
            </a:lvl1pPr>
          </a:lstStyle>
          <a:p/>
        </p:txBody>
      </p:sp>
      <p:sp>
        <p:nvSpPr>
          <p:cNvPr id="45" name="Google Shape;45;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ameday">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1pPr>
            <a:lvl2pPr lvl="1">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2pPr>
            <a:lvl3pPr lvl="2">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3pPr>
            <a:lvl4pPr lvl="3">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4pPr>
            <a:lvl5pPr lvl="4">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5pPr>
            <a:lvl6pPr lvl="5">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6pPr>
            <a:lvl7pPr lvl="6">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7pPr>
            <a:lvl8pPr lvl="7">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8pPr>
            <a:lvl9pPr lvl="8">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Proxima Nova"/>
              <a:buChar char="●"/>
              <a:defRPr sz="1800">
                <a:solidFill>
                  <a:schemeClr val="dk2"/>
                </a:solidFill>
                <a:latin typeface="Proxima Nova"/>
                <a:ea typeface="Proxima Nova"/>
                <a:cs typeface="Proxima Nova"/>
                <a:sym typeface="Proxima Nova"/>
              </a:defRPr>
            </a:lvl1pPr>
            <a:lvl2pPr indent="-317500" lvl="1" marL="9144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2pPr>
            <a:lvl3pPr indent="-317500" lvl="2" marL="13716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3pPr>
            <a:lvl4pPr indent="-317500" lvl="3" marL="18288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4pPr>
            <a:lvl5pPr indent="-317500" lvl="4" marL="22860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5pPr>
            <a:lvl6pPr indent="-317500" lvl="5" marL="27432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6pPr>
            <a:lvl7pPr indent="-317500" lvl="6" marL="32004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7pPr>
            <a:lvl8pPr indent="-317500" lvl="7" marL="36576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8pPr>
            <a:lvl9pPr indent="-317500" lvl="8" marL="41148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Proxima Nova"/>
                <a:ea typeface="Proxima Nova"/>
                <a:cs typeface="Proxima Nova"/>
                <a:sym typeface="Proxima Nova"/>
              </a:defRPr>
            </a:lvl1pPr>
            <a:lvl2pPr lvl="1" algn="r">
              <a:buNone/>
              <a:defRPr sz="1000">
                <a:solidFill>
                  <a:schemeClr val="dk2"/>
                </a:solidFill>
                <a:latin typeface="Proxima Nova"/>
                <a:ea typeface="Proxima Nova"/>
                <a:cs typeface="Proxima Nova"/>
                <a:sym typeface="Proxima Nova"/>
              </a:defRPr>
            </a:lvl2pPr>
            <a:lvl3pPr lvl="2" algn="r">
              <a:buNone/>
              <a:defRPr sz="1000">
                <a:solidFill>
                  <a:schemeClr val="dk2"/>
                </a:solidFill>
                <a:latin typeface="Proxima Nova"/>
                <a:ea typeface="Proxima Nova"/>
                <a:cs typeface="Proxima Nova"/>
                <a:sym typeface="Proxima Nova"/>
              </a:defRPr>
            </a:lvl3pPr>
            <a:lvl4pPr lvl="3" algn="r">
              <a:buNone/>
              <a:defRPr sz="1000">
                <a:solidFill>
                  <a:schemeClr val="dk2"/>
                </a:solidFill>
                <a:latin typeface="Proxima Nova"/>
                <a:ea typeface="Proxima Nova"/>
                <a:cs typeface="Proxima Nova"/>
                <a:sym typeface="Proxima Nova"/>
              </a:defRPr>
            </a:lvl4pPr>
            <a:lvl5pPr lvl="4" algn="r">
              <a:buNone/>
              <a:defRPr sz="1000">
                <a:solidFill>
                  <a:schemeClr val="dk2"/>
                </a:solidFill>
                <a:latin typeface="Proxima Nova"/>
                <a:ea typeface="Proxima Nova"/>
                <a:cs typeface="Proxima Nova"/>
                <a:sym typeface="Proxima Nova"/>
              </a:defRPr>
            </a:lvl5pPr>
            <a:lvl6pPr lvl="5" algn="r">
              <a:buNone/>
              <a:defRPr sz="1000">
                <a:solidFill>
                  <a:schemeClr val="dk2"/>
                </a:solidFill>
                <a:latin typeface="Proxima Nova"/>
                <a:ea typeface="Proxima Nova"/>
                <a:cs typeface="Proxima Nova"/>
                <a:sym typeface="Proxima Nova"/>
              </a:defRPr>
            </a:lvl6pPr>
            <a:lvl7pPr lvl="6" algn="r">
              <a:buNone/>
              <a:defRPr sz="1000">
                <a:solidFill>
                  <a:schemeClr val="dk2"/>
                </a:solidFill>
                <a:latin typeface="Proxima Nova"/>
                <a:ea typeface="Proxima Nova"/>
                <a:cs typeface="Proxima Nova"/>
                <a:sym typeface="Proxima Nova"/>
              </a:defRPr>
            </a:lvl7pPr>
            <a:lvl8pPr lvl="7" algn="r">
              <a:buNone/>
              <a:defRPr sz="1000">
                <a:solidFill>
                  <a:schemeClr val="dk2"/>
                </a:solidFill>
                <a:latin typeface="Proxima Nova"/>
                <a:ea typeface="Proxima Nova"/>
                <a:cs typeface="Proxima Nova"/>
                <a:sym typeface="Proxima Nova"/>
              </a:defRPr>
            </a:lvl8pPr>
            <a:lvl9pPr lvl="8" algn="r">
              <a:buNone/>
              <a:defRPr sz="1000">
                <a:solidFill>
                  <a:schemeClr val="dk2"/>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 Id="rId3" Type="http://schemas.openxmlformats.org/officeDocument/2006/relationships/image" Target="../media/image1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 Id="rId3" Type="http://schemas.openxmlformats.org/officeDocument/2006/relationships/image" Target="../media/image1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 Id="rId3" Type="http://schemas.openxmlformats.org/officeDocument/2006/relationships/image" Target="../media/image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5.jpg"/><Relationship Id="rId4" Type="http://schemas.openxmlformats.org/officeDocument/2006/relationships/image" Target="../media/image9.jpg"/><Relationship Id="rId5" Type="http://schemas.openxmlformats.org/officeDocument/2006/relationships/image" Target="../media/image7.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5.jpg"/><Relationship Id="rId4" Type="http://schemas.openxmlformats.org/officeDocument/2006/relationships/image" Target="../media/image9.jpg"/><Relationship Id="rId5" Type="http://schemas.openxmlformats.org/officeDocument/2006/relationships/image" Target="../media/image7.jpg"/><Relationship Id="rId6"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80" name="Shape 80"/>
        <p:cNvGrpSpPr/>
        <p:nvPr/>
      </p:nvGrpSpPr>
      <p:grpSpPr>
        <a:xfrm>
          <a:off x="0" y="0"/>
          <a:ext cx="0" cy="0"/>
          <a:chOff x="0" y="0"/>
          <a:chExt cx="0" cy="0"/>
        </a:xfrm>
      </p:grpSpPr>
      <p:sp>
        <p:nvSpPr>
          <p:cNvPr id="81" name="Google Shape;81;p15"/>
          <p:cNvSpPr txBox="1"/>
          <p:nvPr>
            <p:ph type="title"/>
          </p:nvPr>
        </p:nvSpPr>
        <p:spPr>
          <a:xfrm>
            <a:off x="1457850" y="1260550"/>
            <a:ext cx="6228300" cy="201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3400">
                <a:solidFill>
                  <a:srgbClr val="000000"/>
                </a:solidFill>
                <a:latin typeface="Times New Roman"/>
                <a:ea typeface="Times New Roman"/>
                <a:cs typeface="Times New Roman"/>
                <a:sym typeface="Times New Roman"/>
              </a:rPr>
              <a:t>PREDICTION OF HEART DISEASE USING FUZZY LOGIC</a:t>
            </a:r>
            <a:endParaRPr b="1" sz="3400">
              <a:solidFill>
                <a:srgbClr val="000000"/>
              </a:solidFill>
              <a:latin typeface="Times New Roman"/>
              <a:ea typeface="Times New Roman"/>
              <a:cs typeface="Times New Roman"/>
              <a:sym typeface="Times New Roman"/>
            </a:endParaRPr>
          </a:p>
          <a:p>
            <a:pPr indent="0" lvl="0" marL="0" rtl="0" algn="ctr">
              <a:lnSpc>
                <a:spcPct val="115000"/>
              </a:lnSpc>
              <a:spcBef>
                <a:spcPts val="0"/>
              </a:spcBef>
              <a:spcAft>
                <a:spcPts val="0"/>
              </a:spcAft>
              <a:buSzPts val="4000"/>
              <a:buNone/>
            </a:pPr>
            <a:r>
              <a:t/>
            </a:r>
            <a:endParaRPr b="1" sz="3400">
              <a:solidFill>
                <a:srgbClr val="000000"/>
              </a:solidFill>
              <a:latin typeface="Times New Roman"/>
              <a:ea typeface="Times New Roman"/>
              <a:cs typeface="Times New Roman"/>
              <a:sym typeface="Times New Roman"/>
            </a:endParaRPr>
          </a:p>
        </p:txBody>
      </p:sp>
      <p:sp>
        <p:nvSpPr>
          <p:cNvPr id="82" name="Google Shape;82;p15"/>
          <p:cNvSpPr/>
          <p:nvPr/>
        </p:nvSpPr>
        <p:spPr>
          <a:xfrm>
            <a:off x="1173350" y="1233700"/>
            <a:ext cx="6947100" cy="20673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 name="Google Shape;83;p15"/>
          <p:cNvSpPr txBox="1"/>
          <p:nvPr/>
        </p:nvSpPr>
        <p:spPr>
          <a:xfrm>
            <a:off x="0" y="3531975"/>
            <a:ext cx="4397400" cy="1544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500"/>
              <a:buFont typeface="Arial"/>
              <a:buNone/>
            </a:pPr>
            <a:r>
              <a:rPr b="1" i="0" lang="en-GB" sz="1500" u="none" cap="none" strike="noStrike">
                <a:solidFill>
                  <a:srgbClr val="000000"/>
                </a:solidFill>
                <a:latin typeface="Times New Roman"/>
                <a:ea typeface="Times New Roman"/>
                <a:cs typeface="Times New Roman"/>
                <a:sym typeface="Times New Roman"/>
              </a:rPr>
              <a:t>Guided By</a:t>
            </a:r>
            <a:endParaRPr b="1" i="0" sz="1500" u="none" cap="none" strike="noStrike">
              <a:solidFill>
                <a:srgbClr val="000000"/>
              </a:solidFill>
              <a:latin typeface="Times New Roman"/>
              <a:ea typeface="Times New Roman"/>
              <a:cs typeface="Times New Roman"/>
              <a:sym typeface="Times New Roman"/>
            </a:endParaRPr>
          </a:p>
          <a:p>
            <a:pPr indent="0" lvl="0" marL="0" marR="0" rtl="0" algn="l">
              <a:lnSpc>
                <a:spcPct val="115000"/>
              </a:lnSpc>
              <a:spcBef>
                <a:spcPts val="0"/>
              </a:spcBef>
              <a:spcAft>
                <a:spcPts val="0"/>
              </a:spcAft>
              <a:buClr>
                <a:srgbClr val="000000"/>
              </a:buClr>
              <a:buSzPts val="1500"/>
              <a:buFont typeface="Arial"/>
              <a:buNone/>
            </a:pPr>
            <a:r>
              <a:rPr b="1" i="0" lang="en-GB" sz="1500" u="none" cap="none" strike="noStrike">
                <a:solidFill>
                  <a:srgbClr val="000000"/>
                </a:solidFill>
                <a:latin typeface="Times New Roman"/>
                <a:ea typeface="Times New Roman"/>
                <a:cs typeface="Times New Roman"/>
                <a:sym typeface="Times New Roman"/>
              </a:rPr>
              <a:t>   </a:t>
            </a:r>
            <a:r>
              <a:rPr b="1" lang="en-GB" sz="1500">
                <a:latin typeface="Times New Roman"/>
                <a:ea typeface="Times New Roman"/>
                <a:cs typeface="Times New Roman"/>
                <a:sym typeface="Times New Roman"/>
              </a:rPr>
              <a:t>Dr. K. Ramkumar , Professor-EIE</a:t>
            </a:r>
            <a:endParaRPr b="1" i="0" sz="1500" u="none" cap="none" strike="noStrike">
              <a:solidFill>
                <a:srgbClr val="000000"/>
              </a:solidFill>
              <a:highlight>
                <a:srgbClr val="FFFFFF"/>
              </a:highlight>
              <a:latin typeface="Times New Roman"/>
              <a:ea typeface="Times New Roman"/>
              <a:cs typeface="Times New Roman"/>
              <a:sym typeface="Times New Roman"/>
            </a:endParaRPr>
          </a:p>
          <a:p>
            <a:pPr indent="0" lvl="0" marL="0" marR="0" rtl="0" algn="l">
              <a:lnSpc>
                <a:spcPct val="115000"/>
              </a:lnSpc>
              <a:spcBef>
                <a:spcPts val="0"/>
              </a:spcBef>
              <a:spcAft>
                <a:spcPts val="0"/>
              </a:spcAft>
              <a:buClr>
                <a:srgbClr val="000000"/>
              </a:buClr>
              <a:buSzPts val="1500"/>
              <a:buFont typeface="Arial"/>
              <a:buNone/>
            </a:pPr>
            <a:r>
              <a:rPr b="1" i="0" lang="en-GB" sz="1500" u="none" cap="none" strike="noStrike">
                <a:solidFill>
                  <a:srgbClr val="000000"/>
                </a:solidFill>
                <a:highlight>
                  <a:srgbClr val="FFFFFF"/>
                </a:highlight>
                <a:latin typeface="Times New Roman"/>
                <a:ea typeface="Times New Roman"/>
                <a:cs typeface="Times New Roman"/>
                <a:sym typeface="Times New Roman"/>
              </a:rPr>
              <a:t>   Electronics And Instrumentation  Engineering</a:t>
            </a:r>
            <a:endParaRPr b="1" i="0" sz="1500" u="none" cap="none" strike="noStrike">
              <a:solidFill>
                <a:srgbClr val="000000"/>
              </a:solidFill>
              <a:highlight>
                <a:srgbClr val="FFFFFF"/>
              </a:highlight>
              <a:latin typeface="Times New Roman"/>
              <a:ea typeface="Times New Roman"/>
              <a:cs typeface="Times New Roman"/>
              <a:sym typeface="Times New Roman"/>
            </a:endParaRPr>
          </a:p>
          <a:p>
            <a:pPr indent="0" lvl="0" marL="0" marR="0" rtl="0" algn="l">
              <a:lnSpc>
                <a:spcPct val="115000"/>
              </a:lnSpc>
              <a:spcBef>
                <a:spcPts val="0"/>
              </a:spcBef>
              <a:spcAft>
                <a:spcPts val="0"/>
              </a:spcAft>
              <a:buClr>
                <a:srgbClr val="000000"/>
              </a:buClr>
              <a:buSzPts val="1500"/>
              <a:buFont typeface="Arial"/>
              <a:buNone/>
            </a:pPr>
            <a:r>
              <a:rPr b="1" i="0" lang="en-GB" sz="1500" u="none" cap="none" strike="noStrike">
                <a:solidFill>
                  <a:srgbClr val="000000"/>
                </a:solidFill>
                <a:highlight>
                  <a:srgbClr val="FFFFFF"/>
                </a:highlight>
                <a:latin typeface="Times New Roman"/>
                <a:ea typeface="Times New Roman"/>
                <a:cs typeface="Times New Roman"/>
                <a:sym typeface="Times New Roman"/>
              </a:rPr>
              <a:t>   SASTRA DEEMED TO BE UNIVERSITY</a:t>
            </a:r>
            <a:endParaRPr b="1" i="0" sz="1500" u="none" cap="none" strike="noStrike">
              <a:solidFill>
                <a:srgbClr val="000000"/>
              </a:solidFill>
              <a:highlight>
                <a:srgbClr val="FFFFFF"/>
              </a:highlight>
              <a:latin typeface="Times New Roman"/>
              <a:ea typeface="Times New Roman"/>
              <a:cs typeface="Times New Roman"/>
              <a:sym typeface="Times New Roman"/>
            </a:endParaRPr>
          </a:p>
          <a:p>
            <a:pPr indent="0" lvl="0" marL="0" marR="0" rtl="0" algn="l">
              <a:lnSpc>
                <a:spcPct val="115000"/>
              </a:lnSpc>
              <a:spcBef>
                <a:spcPts val="0"/>
              </a:spcBef>
              <a:spcAft>
                <a:spcPts val="0"/>
              </a:spcAft>
              <a:buClr>
                <a:srgbClr val="000000"/>
              </a:buClr>
              <a:buSzPts val="1500"/>
              <a:buFont typeface="Arial"/>
              <a:buNone/>
            </a:pPr>
            <a:r>
              <a:rPr b="1" i="0" lang="en-GB" sz="1500" u="none" cap="none" strike="noStrike">
                <a:solidFill>
                  <a:srgbClr val="000000"/>
                </a:solidFill>
                <a:highlight>
                  <a:srgbClr val="FFFFFF"/>
                </a:highlight>
                <a:latin typeface="Times New Roman"/>
                <a:ea typeface="Times New Roman"/>
                <a:cs typeface="Times New Roman"/>
                <a:sym typeface="Times New Roman"/>
              </a:rPr>
              <a:t>   Thanjavur - 613401.</a:t>
            </a:r>
            <a:endParaRPr b="1" i="0" sz="1500" u="none" cap="none" strike="noStrike">
              <a:solidFill>
                <a:srgbClr val="000000"/>
              </a:solidFill>
              <a:highlight>
                <a:srgbClr val="FFFFFF"/>
              </a:highlight>
              <a:latin typeface="Times New Roman"/>
              <a:ea typeface="Times New Roman"/>
              <a:cs typeface="Times New Roman"/>
              <a:sym typeface="Times New Roman"/>
            </a:endParaRPr>
          </a:p>
          <a:p>
            <a:pPr indent="0" lvl="0" marL="0" marR="0" rtl="0" algn="l">
              <a:lnSpc>
                <a:spcPct val="115000"/>
              </a:lnSpc>
              <a:spcBef>
                <a:spcPts val="0"/>
              </a:spcBef>
              <a:spcAft>
                <a:spcPts val="0"/>
              </a:spcAft>
              <a:buClr>
                <a:srgbClr val="000000"/>
              </a:buClr>
              <a:buSzPts val="1500"/>
              <a:buFont typeface="Arial"/>
              <a:buNone/>
            </a:pPr>
            <a:r>
              <a:t/>
            </a:r>
            <a:endParaRPr b="1" i="0" sz="1500" u="none" cap="none" strike="noStrike">
              <a:solidFill>
                <a:srgbClr val="000000"/>
              </a:solidFill>
              <a:highlight>
                <a:srgbClr val="FFFFFF"/>
              </a:highlight>
              <a:latin typeface="Times New Roman"/>
              <a:ea typeface="Times New Roman"/>
              <a:cs typeface="Times New Roman"/>
              <a:sym typeface="Times New Roman"/>
            </a:endParaRPr>
          </a:p>
          <a:p>
            <a:pPr indent="0" lvl="0" marL="0" marR="0" rtl="0" algn="l">
              <a:lnSpc>
                <a:spcPct val="115000"/>
              </a:lnSpc>
              <a:spcBef>
                <a:spcPts val="0"/>
              </a:spcBef>
              <a:spcAft>
                <a:spcPts val="0"/>
              </a:spcAft>
              <a:buClr>
                <a:srgbClr val="000000"/>
              </a:buClr>
              <a:buSzPts val="1500"/>
              <a:buFont typeface="Arial"/>
              <a:buNone/>
            </a:pPr>
            <a:r>
              <a:t/>
            </a:r>
            <a:endParaRPr b="1" i="0" sz="1500" u="none" cap="none" strike="noStrike">
              <a:solidFill>
                <a:srgbClr val="000000"/>
              </a:solidFill>
              <a:highlight>
                <a:srgbClr val="FFFFFF"/>
              </a:highlight>
              <a:latin typeface="Times New Roman"/>
              <a:ea typeface="Times New Roman"/>
              <a:cs typeface="Times New Roman"/>
              <a:sym typeface="Times New Roman"/>
            </a:endParaRPr>
          </a:p>
        </p:txBody>
      </p:sp>
      <p:sp>
        <p:nvSpPr>
          <p:cNvPr id="84" name="Google Shape;84;p15"/>
          <p:cNvSpPr txBox="1"/>
          <p:nvPr/>
        </p:nvSpPr>
        <p:spPr>
          <a:xfrm>
            <a:off x="4953900" y="3451375"/>
            <a:ext cx="4190100" cy="1544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rPr b="1" i="0" lang="en-GB" sz="1500" u="none" cap="none" strike="noStrike">
                <a:solidFill>
                  <a:srgbClr val="000000"/>
                </a:solidFill>
                <a:latin typeface="Times New Roman"/>
                <a:ea typeface="Times New Roman"/>
                <a:cs typeface="Times New Roman"/>
                <a:sym typeface="Times New Roman"/>
              </a:rPr>
              <a:t>Presented by</a:t>
            </a:r>
            <a:endParaRPr b="1" i="0" sz="15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500"/>
              <a:buFont typeface="Arial"/>
              <a:buNone/>
            </a:pPr>
            <a:r>
              <a:rPr b="1" i="0" lang="en-GB" sz="1500" u="none" cap="none" strike="noStrike">
                <a:solidFill>
                  <a:srgbClr val="000000"/>
                </a:solidFill>
                <a:latin typeface="Times New Roman"/>
                <a:ea typeface="Times New Roman"/>
                <a:cs typeface="Times New Roman"/>
                <a:sym typeface="Times New Roman"/>
              </a:rPr>
              <a:t>  Annapoorani J  -121006095</a:t>
            </a:r>
            <a:endParaRPr b="1" i="0" sz="15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500"/>
              <a:buFont typeface="Arial"/>
              <a:buNone/>
            </a:pPr>
            <a:r>
              <a:rPr b="1" i="0" lang="en-GB" sz="1500" u="none" cap="none" strike="noStrike">
                <a:solidFill>
                  <a:srgbClr val="000000"/>
                </a:solidFill>
                <a:latin typeface="Times New Roman"/>
                <a:ea typeface="Times New Roman"/>
                <a:cs typeface="Times New Roman"/>
                <a:sym typeface="Times New Roman"/>
              </a:rPr>
              <a:t> </a:t>
            </a:r>
            <a:r>
              <a:rPr b="1" i="0" lang="en-GB" sz="1500" u="none" cap="none" strike="noStrike">
                <a:solidFill>
                  <a:srgbClr val="000000"/>
                </a:solidFill>
                <a:highlight>
                  <a:srgbClr val="FFFFFF"/>
                </a:highlight>
                <a:latin typeface="Times New Roman"/>
                <a:ea typeface="Times New Roman"/>
                <a:cs typeface="Times New Roman"/>
                <a:sym typeface="Times New Roman"/>
              </a:rPr>
              <a:t> Electronics And Instrumentation  Engineering</a:t>
            </a:r>
            <a:endParaRPr b="1" i="0" sz="1500" u="none" cap="none" strike="noStrike">
              <a:solidFill>
                <a:srgbClr val="000000"/>
              </a:solidFill>
              <a:highlight>
                <a:srgbClr val="FFFFFF"/>
              </a:highlight>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500"/>
              <a:buFont typeface="Arial"/>
              <a:buNone/>
            </a:pPr>
            <a:r>
              <a:rPr b="1" i="0" lang="en-GB" sz="1500" u="none" cap="none" strike="noStrike">
                <a:solidFill>
                  <a:srgbClr val="000000"/>
                </a:solidFill>
                <a:highlight>
                  <a:srgbClr val="FFFFFF"/>
                </a:highlight>
                <a:latin typeface="Times New Roman"/>
                <a:ea typeface="Times New Roman"/>
                <a:cs typeface="Times New Roman"/>
                <a:sym typeface="Times New Roman"/>
              </a:rPr>
              <a:t>  SASTRA DEEMED TO BE UNIVERSITY</a:t>
            </a:r>
            <a:endParaRPr b="1" i="0" sz="1500" u="none" cap="none" strike="noStrike">
              <a:solidFill>
                <a:srgbClr val="000000"/>
              </a:solidFill>
              <a:highlight>
                <a:srgbClr val="FFFFFF"/>
              </a:highlight>
              <a:latin typeface="Times New Roman"/>
              <a:ea typeface="Times New Roman"/>
              <a:cs typeface="Times New Roman"/>
              <a:sym typeface="Times New Roman"/>
            </a:endParaRPr>
          </a:p>
          <a:p>
            <a:pPr indent="0" lvl="0" marL="0" marR="0" rtl="0" algn="l">
              <a:lnSpc>
                <a:spcPct val="115000"/>
              </a:lnSpc>
              <a:spcBef>
                <a:spcPts val="0"/>
              </a:spcBef>
              <a:spcAft>
                <a:spcPts val="0"/>
              </a:spcAft>
              <a:buClr>
                <a:srgbClr val="000000"/>
              </a:buClr>
              <a:buSzPts val="1500"/>
              <a:buFont typeface="Arial"/>
              <a:buNone/>
            </a:pPr>
            <a:r>
              <a:rPr b="1" i="0" lang="en-GB" sz="1500" u="none" cap="none" strike="noStrike">
                <a:solidFill>
                  <a:srgbClr val="000000"/>
                </a:solidFill>
                <a:highlight>
                  <a:srgbClr val="FFFFFF"/>
                </a:highlight>
                <a:latin typeface="Times New Roman"/>
                <a:ea typeface="Times New Roman"/>
                <a:cs typeface="Times New Roman"/>
                <a:sym typeface="Times New Roman"/>
              </a:rPr>
              <a:t>  Thanjavur - 613401.</a:t>
            </a:r>
            <a:endParaRPr b="1" i="0" sz="1500" u="none" cap="none" strike="noStrike">
              <a:solidFill>
                <a:srgbClr val="000000"/>
              </a:solidFill>
              <a:highlight>
                <a:srgbClr val="FFFFFF"/>
              </a:highlight>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500"/>
              <a:buFont typeface="Arial"/>
              <a:buNone/>
            </a:pPr>
            <a:r>
              <a:rPr b="1" i="0" lang="en-GB" sz="1500" u="none" cap="none" strike="noStrike">
                <a:solidFill>
                  <a:srgbClr val="000000"/>
                </a:solidFill>
                <a:highlight>
                  <a:srgbClr val="FFFFFF"/>
                </a:highlight>
                <a:latin typeface="Times New Roman"/>
                <a:ea typeface="Times New Roman"/>
                <a:cs typeface="Times New Roman"/>
                <a:sym typeface="Times New Roman"/>
              </a:rPr>
              <a:t>   </a:t>
            </a:r>
            <a:endParaRPr b="1" i="0" sz="1500" u="none" cap="none" strike="noStrike">
              <a:solidFill>
                <a:srgbClr val="000000"/>
              </a:solidFill>
              <a:highlight>
                <a:srgbClr val="FFFFFF"/>
              </a:highlight>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500"/>
              <a:buFont typeface="Arial"/>
              <a:buNone/>
            </a:pPr>
            <a:r>
              <a:rPr b="1" i="0" lang="en-GB" sz="1500" u="none" cap="none" strike="noStrike">
                <a:solidFill>
                  <a:srgbClr val="000000"/>
                </a:solidFill>
                <a:highlight>
                  <a:srgbClr val="FFFFFF"/>
                </a:highlight>
                <a:latin typeface="Times New Roman"/>
                <a:ea typeface="Times New Roman"/>
                <a:cs typeface="Times New Roman"/>
                <a:sym typeface="Times New Roman"/>
              </a:rPr>
              <a:t>  </a:t>
            </a:r>
            <a:endParaRPr b="1" i="0" sz="1500" u="none" cap="none" strike="noStrike">
              <a:solidFill>
                <a:srgbClr val="000000"/>
              </a:solidFill>
              <a:highlight>
                <a:srgbClr val="FFFFFF"/>
              </a:highlight>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500"/>
              <a:buFont typeface="Arial"/>
              <a:buNone/>
            </a:pPr>
            <a:r>
              <a:rPr b="1" i="0" lang="en-GB" sz="1500" u="none" cap="none" strike="noStrike">
                <a:solidFill>
                  <a:srgbClr val="000000"/>
                </a:solidFill>
                <a:latin typeface="Times New Roman"/>
                <a:ea typeface="Times New Roman"/>
                <a:cs typeface="Times New Roman"/>
                <a:sym typeface="Times New Roman"/>
              </a:rPr>
              <a:t> </a:t>
            </a:r>
            <a:endParaRPr b="1" i="0" sz="1500" u="none" cap="none" strike="noStrike">
              <a:solidFill>
                <a:srgbClr val="000000"/>
              </a:solidFill>
              <a:latin typeface="Times New Roman"/>
              <a:ea typeface="Times New Roman"/>
              <a:cs typeface="Times New Roman"/>
              <a:sym typeface="Times New Roman"/>
            </a:endParaRPr>
          </a:p>
        </p:txBody>
      </p:sp>
      <p:pic>
        <p:nvPicPr>
          <p:cNvPr id="85" name="Google Shape;85;p15"/>
          <p:cNvPicPr preferRelativeResize="0"/>
          <p:nvPr/>
        </p:nvPicPr>
        <p:blipFill rotWithShape="1">
          <a:blip r:embed="rId3">
            <a:alphaModFix/>
          </a:blip>
          <a:srcRect b="0" l="0" r="0" t="0"/>
          <a:stretch/>
        </p:blipFill>
        <p:spPr>
          <a:xfrm>
            <a:off x="5798525" y="0"/>
            <a:ext cx="3266550" cy="108332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24"/>
          <p:cNvSpPr txBox="1"/>
          <p:nvPr/>
        </p:nvSpPr>
        <p:spPr>
          <a:xfrm>
            <a:off x="239100" y="-67150"/>
            <a:ext cx="8665800" cy="2553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1600"/>
              </a:spcBef>
              <a:spcAft>
                <a:spcPts val="0"/>
              </a:spcAft>
              <a:buClr>
                <a:srgbClr val="000000"/>
              </a:buClr>
              <a:buSzPts val="1300"/>
              <a:buFont typeface="Arial"/>
              <a:buNone/>
            </a:pPr>
            <a:r>
              <a:rPr b="0" i="0" lang="en-GB" sz="2200" u="none" cap="none" strike="noStrike">
                <a:solidFill>
                  <a:srgbClr val="000000"/>
                </a:solidFill>
                <a:latin typeface="Times New Roman"/>
                <a:ea typeface="Times New Roman"/>
                <a:cs typeface="Times New Roman"/>
                <a:sym typeface="Times New Roman"/>
              </a:rPr>
              <a:t>Literature survey</a:t>
            </a:r>
            <a:endParaRPr b="0" i="0" sz="2200" u="none" cap="none" strike="noStrike">
              <a:solidFill>
                <a:srgbClr val="000000"/>
              </a:solidFill>
              <a:latin typeface="Times New Roman"/>
              <a:ea typeface="Times New Roman"/>
              <a:cs typeface="Times New Roman"/>
              <a:sym typeface="Times New Roman"/>
            </a:endParaRPr>
          </a:p>
          <a:p>
            <a:pPr indent="0" lvl="0" marL="0" marR="0" rtl="0" algn="ctr">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Times New Roman"/>
              <a:ea typeface="Times New Roman"/>
              <a:cs typeface="Times New Roman"/>
              <a:sym typeface="Times New Roman"/>
            </a:endParaRPr>
          </a:p>
        </p:txBody>
      </p:sp>
      <p:graphicFrame>
        <p:nvGraphicFramePr>
          <p:cNvPr id="160" name="Google Shape;160;p24"/>
          <p:cNvGraphicFramePr/>
          <p:nvPr/>
        </p:nvGraphicFramePr>
        <p:xfrm>
          <a:off x="360713" y="392663"/>
          <a:ext cx="3000000" cy="3000000"/>
        </p:xfrm>
        <a:graphic>
          <a:graphicData uri="http://schemas.openxmlformats.org/drawingml/2006/table">
            <a:tbl>
              <a:tblPr>
                <a:noFill/>
                <a:tableStyleId>{506AAC46-5FD4-4C61-9E60-54BC7EF593D2}</a:tableStyleId>
              </a:tblPr>
              <a:tblGrid>
                <a:gridCol w="1486900"/>
                <a:gridCol w="3035375"/>
                <a:gridCol w="3951400"/>
              </a:tblGrid>
              <a:tr h="389175">
                <a:tc>
                  <a:txBody>
                    <a:bodyPr/>
                    <a:lstStyle/>
                    <a:p>
                      <a:pPr indent="0" lvl="0" marL="0" marR="0" rtl="0" algn="ctr">
                        <a:lnSpc>
                          <a:spcPct val="100000"/>
                        </a:lnSpc>
                        <a:spcBef>
                          <a:spcPts val="0"/>
                        </a:spcBef>
                        <a:spcAft>
                          <a:spcPts val="0"/>
                        </a:spcAft>
                        <a:buClr>
                          <a:srgbClr val="000000"/>
                        </a:buClr>
                        <a:buSzPts val="1500"/>
                        <a:buFont typeface="Arial"/>
                        <a:buNone/>
                      </a:pPr>
                      <a:r>
                        <a:rPr lang="en-GB" sz="1500" u="none" cap="none" strike="noStrike">
                          <a:latin typeface="Times New Roman"/>
                          <a:ea typeface="Times New Roman"/>
                          <a:cs typeface="Times New Roman"/>
                          <a:sym typeface="Times New Roman"/>
                        </a:rPr>
                        <a:t>Authors</a:t>
                      </a:r>
                      <a:endParaRPr sz="1500" u="none" cap="none" strike="noStrike">
                        <a:latin typeface="Times New Roman"/>
                        <a:ea typeface="Times New Roman"/>
                        <a:cs typeface="Times New Roman"/>
                        <a:sym typeface="Times New Roman"/>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500"/>
                        <a:buFont typeface="Arial"/>
                        <a:buNone/>
                      </a:pPr>
                      <a:r>
                        <a:rPr lang="en-GB" sz="1500" u="none" cap="none" strike="noStrike">
                          <a:latin typeface="Times New Roman"/>
                          <a:ea typeface="Times New Roman"/>
                          <a:cs typeface="Times New Roman"/>
                          <a:sym typeface="Times New Roman"/>
                        </a:rPr>
                        <a:t>Title</a:t>
                      </a:r>
                      <a:endParaRPr sz="1500" u="none" cap="none" strike="noStrike">
                        <a:latin typeface="Times New Roman"/>
                        <a:ea typeface="Times New Roman"/>
                        <a:cs typeface="Times New Roman"/>
                        <a:sym typeface="Times New Roman"/>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500"/>
                        <a:buFont typeface="Arial"/>
                        <a:buNone/>
                      </a:pPr>
                      <a:r>
                        <a:rPr lang="en-GB" sz="1500" u="none" cap="none" strike="noStrike">
                          <a:latin typeface="Times New Roman"/>
                          <a:ea typeface="Times New Roman"/>
                          <a:cs typeface="Times New Roman"/>
                          <a:sym typeface="Times New Roman"/>
                        </a:rPr>
                        <a:t>Control strategies</a:t>
                      </a:r>
                      <a:endParaRPr sz="1500" u="none" cap="none" strike="noStrike">
                        <a:latin typeface="Times New Roman"/>
                        <a:ea typeface="Times New Roman"/>
                        <a:cs typeface="Times New Roman"/>
                        <a:sym typeface="Times New Roman"/>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r h="1048675">
                <a:tc>
                  <a:txBody>
                    <a:bodyPr/>
                    <a:lstStyle/>
                    <a:p>
                      <a:pPr indent="0" lvl="0" marL="0" marR="0" rtl="0" algn="l">
                        <a:lnSpc>
                          <a:spcPct val="100000"/>
                        </a:lnSpc>
                        <a:spcBef>
                          <a:spcPts val="0"/>
                        </a:spcBef>
                        <a:spcAft>
                          <a:spcPts val="0"/>
                        </a:spcAft>
                        <a:buClr>
                          <a:srgbClr val="000000"/>
                        </a:buClr>
                        <a:buSzPts val="1500"/>
                        <a:buFont typeface="Arial"/>
                        <a:buNone/>
                      </a:pPr>
                      <a:r>
                        <a:rPr lang="en-GB">
                          <a:solidFill>
                            <a:srgbClr val="222222"/>
                          </a:solidFill>
                          <a:highlight>
                            <a:srgbClr val="FFFFFF"/>
                          </a:highlight>
                          <a:latin typeface="Times New Roman"/>
                          <a:ea typeface="Times New Roman"/>
                          <a:cs typeface="Times New Roman"/>
                          <a:sym typeface="Times New Roman"/>
                        </a:rPr>
                        <a:t>Shanmugasundaram</a:t>
                      </a:r>
                      <a:r>
                        <a:rPr lang="en-GB" u="none" cap="none" strike="noStrike">
                          <a:latin typeface="Times New Roman"/>
                          <a:ea typeface="Times New Roman"/>
                          <a:cs typeface="Times New Roman"/>
                          <a:sym typeface="Times New Roman"/>
                        </a:rPr>
                        <a:t>et al.[</a:t>
                      </a:r>
                      <a:r>
                        <a:rPr lang="en-GB">
                          <a:latin typeface="Times New Roman"/>
                          <a:ea typeface="Times New Roman"/>
                          <a:cs typeface="Times New Roman"/>
                          <a:sym typeface="Times New Roman"/>
                        </a:rPr>
                        <a:t>7</a:t>
                      </a:r>
                      <a:r>
                        <a:rPr lang="en-GB" u="none" cap="none" strike="noStrike">
                          <a:latin typeface="Times New Roman"/>
                          <a:ea typeface="Times New Roman"/>
                          <a:cs typeface="Times New Roman"/>
                          <a:sym typeface="Times New Roman"/>
                        </a:rPr>
                        <a:t>]</a:t>
                      </a:r>
                      <a:endParaRPr u="none" cap="none" strike="noStrike">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just">
                        <a:lnSpc>
                          <a:spcPct val="115000"/>
                        </a:lnSpc>
                        <a:spcBef>
                          <a:spcPts val="0"/>
                        </a:spcBef>
                        <a:spcAft>
                          <a:spcPts val="800"/>
                        </a:spcAft>
                        <a:buNone/>
                      </a:pPr>
                      <a:r>
                        <a:rPr lang="en-GB">
                          <a:solidFill>
                            <a:srgbClr val="222222"/>
                          </a:solidFill>
                          <a:highlight>
                            <a:srgbClr val="FFFFFF"/>
                          </a:highlight>
                          <a:latin typeface="Times New Roman"/>
                          <a:ea typeface="Times New Roman"/>
                          <a:cs typeface="Times New Roman"/>
                          <a:sym typeface="Times New Roman"/>
                        </a:rPr>
                        <a:t>An Investigation of Heart Disease Prediction Techniques</a:t>
                      </a:r>
                      <a:endParaRPr u="none" cap="none" strike="noStrike">
                        <a:latin typeface="Times New Roman"/>
                        <a:ea typeface="Times New Roman"/>
                        <a:cs typeface="Times New Roman"/>
                        <a:sym typeface="Times New Roman"/>
                      </a:endParaRPr>
                    </a:p>
                  </a:txBody>
                  <a:tcPr marT="36000" marB="36000" marR="36000" marL="360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just">
                        <a:lnSpc>
                          <a:spcPct val="115000"/>
                        </a:lnSpc>
                        <a:spcBef>
                          <a:spcPts val="0"/>
                        </a:spcBef>
                        <a:spcAft>
                          <a:spcPts val="1000"/>
                        </a:spcAft>
                        <a:buNone/>
                      </a:pPr>
                      <a:r>
                        <a:rPr lang="en-GB">
                          <a:solidFill>
                            <a:srgbClr val="333333"/>
                          </a:solidFill>
                          <a:highlight>
                            <a:srgbClr val="FFFFFF"/>
                          </a:highlight>
                          <a:latin typeface="Times New Roman"/>
                          <a:ea typeface="Times New Roman"/>
                          <a:cs typeface="Times New Roman"/>
                          <a:sym typeface="Times New Roman"/>
                        </a:rPr>
                        <a:t>Data mining techniques such as K-nearest neighbor,  Decision Tree, etc, used in the prediction of heart disease based on the input factors</a:t>
                      </a:r>
                      <a:endParaRPr u="none" cap="none" strike="noStrike">
                        <a:latin typeface="Times New Roman"/>
                        <a:ea typeface="Times New Roman"/>
                        <a:cs typeface="Times New Roman"/>
                        <a:sym typeface="Times New Roman"/>
                      </a:endParaRPr>
                    </a:p>
                  </a:txBody>
                  <a:tcPr marT="0" marB="0" marR="0" marL="360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183000">
                <a:tc>
                  <a:txBody>
                    <a:bodyPr/>
                    <a:lstStyle/>
                    <a:p>
                      <a:pPr indent="0" lvl="0" marL="0" marR="0" rtl="0" algn="l">
                        <a:lnSpc>
                          <a:spcPct val="100000"/>
                        </a:lnSpc>
                        <a:spcBef>
                          <a:spcPts val="0"/>
                        </a:spcBef>
                        <a:spcAft>
                          <a:spcPts val="0"/>
                        </a:spcAft>
                        <a:buClr>
                          <a:srgbClr val="000000"/>
                        </a:buClr>
                        <a:buSzPts val="1500"/>
                        <a:buFont typeface="Arial"/>
                        <a:buNone/>
                      </a:pPr>
                      <a:r>
                        <a:rPr lang="en-GB">
                          <a:latin typeface="Times New Roman"/>
                          <a:ea typeface="Times New Roman"/>
                          <a:cs typeface="Times New Roman"/>
                          <a:sym typeface="Times New Roman"/>
                        </a:rPr>
                        <a:t> </a:t>
                      </a:r>
                      <a:r>
                        <a:rPr lang="en-GB">
                          <a:solidFill>
                            <a:srgbClr val="222222"/>
                          </a:solidFill>
                          <a:highlight>
                            <a:srgbClr val="FFFFFF"/>
                          </a:highlight>
                          <a:latin typeface="Times New Roman"/>
                          <a:ea typeface="Times New Roman"/>
                          <a:cs typeface="Times New Roman"/>
                          <a:sym typeface="Times New Roman"/>
                        </a:rPr>
                        <a:t>Mathan</a:t>
                      </a:r>
                      <a:r>
                        <a:rPr lang="en-GB" u="none" cap="none" strike="noStrike">
                          <a:latin typeface="Times New Roman"/>
                          <a:ea typeface="Times New Roman"/>
                          <a:cs typeface="Times New Roman"/>
                          <a:sym typeface="Times New Roman"/>
                        </a:rPr>
                        <a:t> et al.[</a:t>
                      </a:r>
                      <a:r>
                        <a:rPr lang="en-GB">
                          <a:latin typeface="Times New Roman"/>
                          <a:ea typeface="Times New Roman"/>
                          <a:cs typeface="Times New Roman"/>
                          <a:sym typeface="Times New Roman"/>
                        </a:rPr>
                        <a:t>8</a:t>
                      </a:r>
                      <a:r>
                        <a:rPr lang="en-GB" u="none" cap="none" strike="noStrike">
                          <a:latin typeface="Times New Roman"/>
                          <a:ea typeface="Times New Roman"/>
                          <a:cs typeface="Times New Roman"/>
                          <a:sym typeface="Times New Roman"/>
                        </a:rPr>
                        <a:t>]</a:t>
                      </a:r>
                      <a:endParaRPr u="none" cap="none" strike="noStrike">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just">
                        <a:lnSpc>
                          <a:spcPct val="115000"/>
                        </a:lnSpc>
                        <a:spcBef>
                          <a:spcPts val="0"/>
                        </a:spcBef>
                        <a:spcAft>
                          <a:spcPts val="800"/>
                        </a:spcAft>
                        <a:buNone/>
                      </a:pPr>
                      <a:r>
                        <a:rPr lang="en-GB">
                          <a:solidFill>
                            <a:srgbClr val="222222"/>
                          </a:solidFill>
                          <a:highlight>
                            <a:srgbClr val="FFFFFF"/>
                          </a:highlight>
                          <a:latin typeface="Times New Roman"/>
                          <a:ea typeface="Times New Roman"/>
                          <a:cs typeface="Times New Roman"/>
                          <a:sym typeface="Times New Roman"/>
                        </a:rPr>
                        <a:t>A novel Gini index decision tree data mining method with neural network classifiers for prediction of heart disease</a:t>
                      </a:r>
                      <a:endParaRPr u="none" cap="none" strike="noStrike">
                        <a:latin typeface="Times New Roman"/>
                        <a:ea typeface="Times New Roman"/>
                        <a:cs typeface="Times New Roman"/>
                        <a:sym typeface="Times New Roman"/>
                      </a:endParaRPr>
                    </a:p>
                  </a:txBody>
                  <a:tcPr marT="36000" marB="36000" marR="36000" marL="360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just">
                        <a:lnSpc>
                          <a:spcPct val="115000"/>
                        </a:lnSpc>
                        <a:spcBef>
                          <a:spcPts val="0"/>
                        </a:spcBef>
                        <a:spcAft>
                          <a:spcPts val="1000"/>
                        </a:spcAft>
                        <a:buNone/>
                      </a:pPr>
                      <a:r>
                        <a:rPr lang="en-GB">
                          <a:latin typeface="Times New Roman"/>
                          <a:ea typeface="Times New Roman"/>
                          <a:cs typeface="Times New Roman"/>
                          <a:sym typeface="Times New Roman"/>
                        </a:rPr>
                        <a:t>Decision tree data mining method for the prediction of heart disease</a:t>
                      </a:r>
                      <a:endParaRPr u="none" cap="none" strike="noStrike">
                        <a:latin typeface="Times New Roman"/>
                        <a:ea typeface="Times New Roman"/>
                        <a:cs typeface="Times New Roman"/>
                        <a:sym typeface="Times New Roman"/>
                      </a:endParaRPr>
                    </a:p>
                  </a:txBody>
                  <a:tcPr marT="0" marB="0" marR="0" marL="360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graphicFrame>
        <p:nvGraphicFramePr>
          <p:cNvPr id="161" name="Google Shape;161;p24"/>
          <p:cNvGraphicFramePr/>
          <p:nvPr/>
        </p:nvGraphicFramePr>
        <p:xfrm>
          <a:off x="364075" y="3035800"/>
          <a:ext cx="3000000" cy="3000000"/>
        </p:xfrm>
        <a:graphic>
          <a:graphicData uri="http://schemas.openxmlformats.org/drawingml/2006/table">
            <a:tbl>
              <a:tblPr>
                <a:noFill/>
                <a:tableStyleId>{506AAC46-5FD4-4C61-9E60-54BC7EF593D2}</a:tableStyleId>
              </a:tblPr>
              <a:tblGrid>
                <a:gridCol w="1480175"/>
                <a:gridCol w="3042100"/>
                <a:gridCol w="3944675"/>
              </a:tblGrid>
              <a:tr h="671150">
                <a:tc>
                  <a:txBody>
                    <a:bodyPr/>
                    <a:lstStyle/>
                    <a:p>
                      <a:pPr indent="0" lvl="0" marL="0" marR="0" rtl="0" algn="l">
                        <a:lnSpc>
                          <a:spcPct val="100000"/>
                        </a:lnSpc>
                        <a:spcBef>
                          <a:spcPts val="0"/>
                        </a:spcBef>
                        <a:spcAft>
                          <a:spcPts val="0"/>
                        </a:spcAft>
                        <a:buClr>
                          <a:srgbClr val="000000"/>
                        </a:buClr>
                        <a:buSzPts val="1500"/>
                        <a:buFont typeface="Arial"/>
                        <a:buNone/>
                      </a:pPr>
                      <a:r>
                        <a:rPr lang="en-GB">
                          <a:solidFill>
                            <a:srgbClr val="222222"/>
                          </a:solidFill>
                          <a:highlight>
                            <a:srgbClr val="FFFFFF"/>
                          </a:highlight>
                          <a:latin typeface="Times New Roman"/>
                          <a:ea typeface="Times New Roman"/>
                          <a:cs typeface="Times New Roman"/>
                          <a:sym typeface="Times New Roman"/>
                        </a:rPr>
                        <a:t>Rairikar</a:t>
                      </a:r>
                      <a:r>
                        <a:rPr lang="en-GB">
                          <a:latin typeface="Times New Roman"/>
                          <a:ea typeface="Times New Roman"/>
                          <a:cs typeface="Times New Roman"/>
                          <a:sym typeface="Times New Roman"/>
                        </a:rPr>
                        <a:t> </a:t>
                      </a:r>
                      <a:r>
                        <a:rPr lang="en-GB" u="none" cap="none" strike="noStrike">
                          <a:latin typeface="Times New Roman"/>
                          <a:ea typeface="Times New Roman"/>
                          <a:cs typeface="Times New Roman"/>
                          <a:sym typeface="Times New Roman"/>
                        </a:rPr>
                        <a:t> et al.[</a:t>
                      </a:r>
                      <a:r>
                        <a:rPr lang="en-GB">
                          <a:latin typeface="Times New Roman"/>
                          <a:ea typeface="Times New Roman"/>
                          <a:cs typeface="Times New Roman"/>
                          <a:sym typeface="Times New Roman"/>
                        </a:rPr>
                        <a:t>9</a:t>
                      </a:r>
                      <a:r>
                        <a:rPr lang="en-GB" u="none" cap="none" strike="noStrike">
                          <a:latin typeface="Times New Roman"/>
                          <a:ea typeface="Times New Roman"/>
                          <a:cs typeface="Times New Roman"/>
                          <a:sym typeface="Times New Roman"/>
                        </a:rPr>
                        <a:t>]</a:t>
                      </a:r>
                      <a:endParaRPr u="none" cap="none" strike="noStrike">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just">
                        <a:lnSpc>
                          <a:spcPct val="115000"/>
                        </a:lnSpc>
                        <a:spcBef>
                          <a:spcPts val="0"/>
                        </a:spcBef>
                        <a:spcAft>
                          <a:spcPts val="800"/>
                        </a:spcAft>
                        <a:buNone/>
                      </a:pPr>
                      <a:r>
                        <a:rPr lang="en-GB">
                          <a:solidFill>
                            <a:srgbClr val="222222"/>
                          </a:solidFill>
                          <a:highlight>
                            <a:srgbClr val="FFFFFF"/>
                          </a:highlight>
                          <a:latin typeface="Times New Roman"/>
                          <a:ea typeface="Times New Roman"/>
                          <a:cs typeface="Times New Roman"/>
                          <a:sym typeface="Times New Roman"/>
                        </a:rPr>
                        <a:t>Heart disease prediction using data mining techniques</a:t>
                      </a:r>
                      <a:endParaRPr>
                        <a:latin typeface="Times New Roman"/>
                        <a:ea typeface="Times New Roman"/>
                        <a:cs typeface="Times New Roman"/>
                        <a:sym typeface="Times New Roman"/>
                      </a:endParaRPr>
                    </a:p>
                  </a:txBody>
                  <a:tcPr marT="36000" marB="36000" marR="36000" marL="360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just">
                        <a:lnSpc>
                          <a:spcPct val="115000"/>
                        </a:lnSpc>
                        <a:spcBef>
                          <a:spcPts val="0"/>
                        </a:spcBef>
                        <a:spcAft>
                          <a:spcPts val="1000"/>
                        </a:spcAft>
                        <a:buNone/>
                      </a:pPr>
                      <a:r>
                        <a:rPr lang="en-GB">
                          <a:latin typeface="Times New Roman"/>
                          <a:ea typeface="Times New Roman"/>
                          <a:cs typeface="Times New Roman"/>
                          <a:sym typeface="Times New Roman"/>
                        </a:rPr>
                        <a:t>Genetic algorithm with the help of back propagation approach for the prediction of the heart disease</a:t>
                      </a:r>
                      <a:endParaRPr u="none" cap="none" strike="noStrike">
                        <a:latin typeface="Times New Roman"/>
                        <a:ea typeface="Times New Roman"/>
                        <a:cs typeface="Times New Roman"/>
                        <a:sym typeface="Times New Roman"/>
                      </a:endParaRPr>
                    </a:p>
                  </a:txBody>
                  <a:tcPr marT="0" marB="36000" marR="0" marL="360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273325">
                <a:tc>
                  <a:txBody>
                    <a:bodyPr/>
                    <a:lstStyle/>
                    <a:p>
                      <a:pPr indent="0" lvl="0" marL="0" rtl="0" algn="l">
                        <a:spcBef>
                          <a:spcPts val="0"/>
                        </a:spcBef>
                        <a:spcAft>
                          <a:spcPts val="0"/>
                        </a:spcAft>
                        <a:buClr>
                          <a:srgbClr val="000000"/>
                        </a:buClr>
                        <a:buSzPts val="1500"/>
                        <a:buFont typeface="Arial"/>
                        <a:buNone/>
                      </a:pPr>
                      <a:r>
                        <a:rPr lang="en-GB">
                          <a:solidFill>
                            <a:srgbClr val="222222"/>
                          </a:solidFill>
                          <a:highlight>
                            <a:srgbClr val="FFFFFF"/>
                          </a:highlight>
                          <a:latin typeface="Times New Roman"/>
                          <a:ea typeface="Times New Roman"/>
                          <a:cs typeface="Times New Roman"/>
                          <a:sym typeface="Times New Roman"/>
                        </a:rPr>
                        <a:t>Kowsigan</a:t>
                      </a:r>
                      <a:r>
                        <a:rPr lang="en-GB">
                          <a:latin typeface="Times New Roman"/>
                          <a:ea typeface="Times New Roman"/>
                          <a:cs typeface="Times New Roman"/>
                          <a:sym typeface="Times New Roman"/>
                        </a:rPr>
                        <a:t> et al.[10]</a:t>
                      </a:r>
                      <a:endParaRPr>
                        <a:solidFill>
                          <a:srgbClr val="222222"/>
                        </a:solidFill>
                        <a:highlight>
                          <a:srgbClr val="FFFFFF"/>
                        </a:highlight>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just">
                        <a:lnSpc>
                          <a:spcPct val="115000"/>
                        </a:lnSpc>
                        <a:spcBef>
                          <a:spcPts val="0"/>
                        </a:spcBef>
                        <a:spcAft>
                          <a:spcPts val="800"/>
                        </a:spcAft>
                        <a:buNone/>
                      </a:pPr>
                      <a:r>
                        <a:rPr lang="en-GB">
                          <a:solidFill>
                            <a:srgbClr val="222222"/>
                          </a:solidFill>
                          <a:highlight>
                            <a:srgbClr val="FFFFFF"/>
                          </a:highlight>
                          <a:latin typeface="Times New Roman"/>
                          <a:ea typeface="Times New Roman"/>
                          <a:cs typeface="Times New Roman"/>
                          <a:sym typeface="Times New Roman"/>
                        </a:rPr>
                        <a:t>Heart Disease Prediction by analysing various parameters using fuzzy logic</a:t>
                      </a:r>
                      <a:endParaRPr>
                        <a:solidFill>
                          <a:srgbClr val="222222"/>
                        </a:solidFill>
                        <a:highlight>
                          <a:srgbClr val="FFFFFF"/>
                        </a:highlight>
                        <a:latin typeface="Times New Roman"/>
                        <a:ea typeface="Times New Roman"/>
                        <a:cs typeface="Times New Roman"/>
                        <a:sym typeface="Times New Roman"/>
                      </a:endParaRPr>
                    </a:p>
                  </a:txBody>
                  <a:tcPr marT="36000" marB="36000" marR="36000" marL="360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just">
                        <a:lnSpc>
                          <a:spcPct val="115000"/>
                        </a:lnSpc>
                        <a:spcBef>
                          <a:spcPts val="0"/>
                        </a:spcBef>
                        <a:spcAft>
                          <a:spcPts val="1000"/>
                        </a:spcAft>
                        <a:buNone/>
                      </a:pPr>
                      <a:r>
                        <a:rPr lang="en-GB">
                          <a:latin typeface="Times New Roman"/>
                          <a:ea typeface="Times New Roman"/>
                          <a:cs typeface="Times New Roman"/>
                          <a:sym typeface="Times New Roman"/>
                        </a:rPr>
                        <a:t>Fuzzy logic using the matlab platform for the prediction of heart disease</a:t>
                      </a:r>
                      <a:endParaRPr u="none" cap="none" strike="noStrike">
                        <a:latin typeface="Times New Roman"/>
                        <a:ea typeface="Times New Roman"/>
                        <a:cs typeface="Times New Roman"/>
                        <a:sym typeface="Times New Roman"/>
                      </a:endParaRPr>
                    </a:p>
                  </a:txBody>
                  <a:tcPr marT="0" marB="36000" marR="0" marL="360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25"/>
          <p:cNvSpPr txBox="1"/>
          <p:nvPr>
            <p:ph type="title"/>
          </p:nvPr>
        </p:nvSpPr>
        <p:spPr>
          <a:xfrm>
            <a:off x="1297500" y="352725"/>
            <a:ext cx="7306800" cy="495300"/>
          </a:xfrm>
          <a:prstGeom prst="rect">
            <a:avLst/>
          </a:prstGeom>
          <a:noFill/>
          <a:ln>
            <a:noFill/>
          </a:ln>
        </p:spPr>
        <p:txBody>
          <a:bodyPr anchorCtr="0" anchor="t" bIns="91425" lIns="91425" spcFirstLastPara="1" rIns="91425" wrap="square" tIns="91425">
            <a:normAutofit/>
          </a:bodyPr>
          <a:lstStyle/>
          <a:p>
            <a:pPr indent="0" lvl="0" marL="0" rtl="0" algn="ctr">
              <a:lnSpc>
                <a:spcPct val="115000"/>
              </a:lnSpc>
              <a:spcBef>
                <a:spcPts val="0"/>
              </a:spcBef>
              <a:spcAft>
                <a:spcPts val="1000"/>
              </a:spcAft>
              <a:buNone/>
            </a:pPr>
            <a:r>
              <a:rPr lang="en-GB" sz="2000">
                <a:solidFill>
                  <a:srgbClr val="000000"/>
                </a:solidFill>
                <a:latin typeface="Times New Roman"/>
                <a:ea typeface="Times New Roman"/>
                <a:cs typeface="Times New Roman"/>
                <a:sym typeface="Times New Roman"/>
              </a:rPr>
              <a:t>METHODS  AND  MATERIALS</a:t>
            </a:r>
            <a:endParaRPr sz="2000">
              <a:solidFill>
                <a:srgbClr val="000000"/>
              </a:solidFill>
              <a:latin typeface="Times New Roman"/>
              <a:ea typeface="Times New Roman"/>
              <a:cs typeface="Times New Roman"/>
              <a:sym typeface="Times New Roman"/>
            </a:endParaRPr>
          </a:p>
        </p:txBody>
      </p:sp>
      <p:sp>
        <p:nvSpPr>
          <p:cNvPr id="167" name="Google Shape;167;p25"/>
          <p:cNvSpPr txBox="1"/>
          <p:nvPr>
            <p:ph idx="1" type="body"/>
          </p:nvPr>
        </p:nvSpPr>
        <p:spPr>
          <a:xfrm>
            <a:off x="476725" y="848025"/>
            <a:ext cx="8127600" cy="3835500"/>
          </a:xfrm>
          <a:prstGeom prst="rect">
            <a:avLst/>
          </a:prstGeom>
          <a:noFill/>
          <a:ln>
            <a:noFill/>
          </a:ln>
        </p:spPr>
        <p:txBody>
          <a:bodyPr anchorCtr="0" anchor="t" bIns="91425" lIns="91425" spcFirstLastPara="1" rIns="91425" wrap="square" tIns="91425">
            <a:normAutofit lnSpcReduction="10000"/>
          </a:bodyPr>
          <a:lstStyle/>
          <a:p>
            <a:pPr indent="0" lvl="0" marL="0" rtl="0" algn="just">
              <a:lnSpc>
                <a:spcPct val="115000"/>
              </a:lnSpc>
              <a:spcBef>
                <a:spcPts val="0"/>
              </a:spcBef>
              <a:spcAft>
                <a:spcPts val="0"/>
              </a:spcAft>
              <a:buNone/>
            </a:pPr>
            <a:r>
              <a:rPr lang="en-GB" sz="1400">
                <a:solidFill>
                  <a:srgbClr val="000000"/>
                </a:solidFill>
                <a:latin typeface="Times New Roman"/>
                <a:ea typeface="Times New Roman"/>
                <a:cs typeface="Times New Roman"/>
                <a:sym typeface="Times New Roman"/>
              </a:rPr>
              <a:t>The system has five input attributes and one output attribute which gives the percentile chances of getting heart disease.</a:t>
            </a:r>
            <a:endParaRPr sz="1400">
              <a:solidFill>
                <a:srgbClr val="000000"/>
              </a:solidFill>
              <a:latin typeface="Times New Roman"/>
              <a:ea typeface="Times New Roman"/>
              <a:cs typeface="Times New Roman"/>
              <a:sym typeface="Times New Roman"/>
            </a:endParaRPr>
          </a:p>
          <a:p>
            <a:pPr indent="0" lvl="0" marL="0" rtl="0" algn="just">
              <a:lnSpc>
                <a:spcPct val="115000"/>
              </a:lnSpc>
              <a:spcBef>
                <a:spcPts val="1000"/>
              </a:spcBef>
              <a:spcAft>
                <a:spcPts val="0"/>
              </a:spcAft>
              <a:buNone/>
            </a:pPr>
            <a:r>
              <a:rPr lang="en-GB" sz="1400">
                <a:solidFill>
                  <a:srgbClr val="000000"/>
                </a:solidFill>
                <a:latin typeface="Times New Roman"/>
                <a:ea typeface="Times New Roman"/>
                <a:cs typeface="Times New Roman"/>
                <a:sym typeface="Times New Roman"/>
              </a:rPr>
              <a:t>The five major factors that are considered in model are as follows:</a:t>
            </a:r>
            <a:endParaRPr sz="1400">
              <a:solidFill>
                <a:srgbClr val="000000"/>
              </a:solidFill>
              <a:latin typeface="Times New Roman"/>
              <a:ea typeface="Times New Roman"/>
              <a:cs typeface="Times New Roman"/>
              <a:sym typeface="Times New Roman"/>
            </a:endParaRPr>
          </a:p>
          <a:p>
            <a:pPr indent="-317500" lvl="0" marL="457200" rtl="0" algn="just">
              <a:lnSpc>
                <a:spcPct val="115000"/>
              </a:lnSpc>
              <a:spcBef>
                <a:spcPts val="1000"/>
              </a:spcBef>
              <a:spcAft>
                <a:spcPts val="0"/>
              </a:spcAft>
              <a:buClr>
                <a:srgbClr val="000000"/>
              </a:buClr>
              <a:buSzPts val="1400"/>
              <a:buFont typeface="Times New Roman"/>
              <a:buChar char="●"/>
            </a:pPr>
            <a:r>
              <a:rPr lang="en-GB" sz="1400">
                <a:solidFill>
                  <a:srgbClr val="000000"/>
                </a:solidFill>
                <a:latin typeface="Times New Roman"/>
                <a:ea typeface="Times New Roman"/>
                <a:cs typeface="Times New Roman"/>
                <a:sym typeface="Times New Roman"/>
              </a:rPr>
              <a:t>Blood pressure </a:t>
            </a:r>
            <a:endParaRPr sz="1400">
              <a:solidFill>
                <a:srgbClr val="000000"/>
              </a:solidFill>
              <a:latin typeface="Times New Roman"/>
              <a:ea typeface="Times New Roman"/>
              <a:cs typeface="Times New Roman"/>
              <a:sym typeface="Times New Roman"/>
            </a:endParaRPr>
          </a:p>
          <a:p>
            <a:pPr indent="-317500" lvl="1" marL="914400" rtl="0" algn="just">
              <a:lnSpc>
                <a:spcPct val="115000"/>
              </a:lnSpc>
              <a:spcBef>
                <a:spcPts val="0"/>
              </a:spcBef>
              <a:spcAft>
                <a:spcPts val="0"/>
              </a:spcAft>
              <a:buClr>
                <a:srgbClr val="000000"/>
              </a:buClr>
              <a:buSzPts val="1400"/>
              <a:buFont typeface="Times New Roman"/>
              <a:buChar char="○"/>
            </a:pPr>
            <a:r>
              <a:rPr lang="en-GB" sz="1400">
                <a:solidFill>
                  <a:srgbClr val="000000"/>
                </a:solidFill>
                <a:latin typeface="Times New Roman"/>
                <a:ea typeface="Times New Roman"/>
                <a:cs typeface="Times New Roman"/>
                <a:sym typeface="Times New Roman"/>
              </a:rPr>
              <a:t> Systolic</a:t>
            </a:r>
            <a:endParaRPr sz="1400">
              <a:solidFill>
                <a:srgbClr val="000000"/>
              </a:solidFill>
              <a:latin typeface="Times New Roman"/>
              <a:ea typeface="Times New Roman"/>
              <a:cs typeface="Times New Roman"/>
              <a:sym typeface="Times New Roman"/>
            </a:endParaRPr>
          </a:p>
          <a:p>
            <a:pPr indent="-317500" lvl="1" marL="914400" rtl="0" algn="just">
              <a:lnSpc>
                <a:spcPct val="115000"/>
              </a:lnSpc>
              <a:spcBef>
                <a:spcPts val="0"/>
              </a:spcBef>
              <a:spcAft>
                <a:spcPts val="0"/>
              </a:spcAft>
              <a:buClr>
                <a:srgbClr val="000000"/>
              </a:buClr>
              <a:buSzPts val="1400"/>
              <a:buFont typeface="Times New Roman"/>
              <a:buChar char="○"/>
            </a:pPr>
            <a:r>
              <a:rPr lang="en-GB" sz="1400">
                <a:solidFill>
                  <a:srgbClr val="000000"/>
                </a:solidFill>
                <a:latin typeface="Times New Roman"/>
                <a:ea typeface="Times New Roman"/>
                <a:cs typeface="Times New Roman"/>
                <a:sym typeface="Times New Roman"/>
              </a:rPr>
              <a:t> Diastolic</a:t>
            </a:r>
            <a:endParaRPr sz="1400">
              <a:solidFill>
                <a:srgbClr val="000000"/>
              </a:solidFill>
              <a:latin typeface="Times New Roman"/>
              <a:ea typeface="Times New Roman"/>
              <a:cs typeface="Times New Roman"/>
              <a:sym typeface="Times New Roman"/>
            </a:endParaRPr>
          </a:p>
          <a:p>
            <a:pPr indent="-317500" lvl="0" marL="457200" rtl="0" algn="just">
              <a:lnSpc>
                <a:spcPct val="115000"/>
              </a:lnSpc>
              <a:spcBef>
                <a:spcPts val="0"/>
              </a:spcBef>
              <a:spcAft>
                <a:spcPts val="0"/>
              </a:spcAft>
              <a:buClr>
                <a:srgbClr val="000000"/>
              </a:buClr>
              <a:buSzPts val="1400"/>
              <a:buFont typeface="Times New Roman"/>
              <a:buChar char="●"/>
            </a:pPr>
            <a:r>
              <a:rPr lang="en-GB" sz="1400">
                <a:solidFill>
                  <a:srgbClr val="000000"/>
                </a:solidFill>
                <a:latin typeface="Times New Roman"/>
                <a:ea typeface="Times New Roman"/>
                <a:cs typeface="Times New Roman"/>
                <a:sym typeface="Times New Roman"/>
              </a:rPr>
              <a:t>High density lipoprotein(HDP)</a:t>
            </a:r>
            <a:endParaRPr sz="1400">
              <a:solidFill>
                <a:srgbClr val="000000"/>
              </a:solidFill>
              <a:latin typeface="Times New Roman"/>
              <a:ea typeface="Times New Roman"/>
              <a:cs typeface="Times New Roman"/>
              <a:sym typeface="Times New Roman"/>
            </a:endParaRPr>
          </a:p>
          <a:p>
            <a:pPr indent="-317500" lvl="0" marL="457200" rtl="0" algn="just">
              <a:lnSpc>
                <a:spcPct val="115000"/>
              </a:lnSpc>
              <a:spcBef>
                <a:spcPts val="0"/>
              </a:spcBef>
              <a:spcAft>
                <a:spcPts val="0"/>
              </a:spcAft>
              <a:buClr>
                <a:srgbClr val="000000"/>
              </a:buClr>
              <a:buSzPts val="1400"/>
              <a:buFont typeface="Times New Roman"/>
              <a:buChar char="●"/>
            </a:pPr>
            <a:r>
              <a:rPr lang="en-GB" sz="1400">
                <a:solidFill>
                  <a:srgbClr val="000000"/>
                </a:solidFill>
                <a:latin typeface="Times New Roman"/>
                <a:ea typeface="Times New Roman"/>
                <a:cs typeface="Times New Roman"/>
                <a:sym typeface="Times New Roman"/>
              </a:rPr>
              <a:t>Low density lipoprotein(LDP)</a:t>
            </a:r>
            <a:endParaRPr sz="1400">
              <a:solidFill>
                <a:srgbClr val="000000"/>
              </a:solidFill>
              <a:latin typeface="Times New Roman"/>
              <a:ea typeface="Times New Roman"/>
              <a:cs typeface="Times New Roman"/>
              <a:sym typeface="Times New Roman"/>
            </a:endParaRPr>
          </a:p>
          <a:p>
            <a:pPr indent="-317500" lvl="0" marL="457200" rtl="0" algn="just">
              <a:lnSpc>
                <a:spcPct val="115000"/>
              </a:lnSpc>
              <a:spcBef>
                <a:spcPts val="0"/>
              </a:spcBef>
              <a:spcAft>
                <a:spcPts val="0"/>
              </a:spcAft>
              <a:buClr>
                <a:srgbClr val="000000"/>
              </a:buClr>
              <a:buSzPts val="1400"/>
              <a:buFont typeface="Times New Roman"/>
              <a:buChar char="●"/>
            </a:pPr>
            <a:r>
              <a:rPr lang="en-GB" sz="1400">
                <a:solidFill>
                  <a:srgbClr val="000000"/>
                </a:solidFill>
                <a:latin typeface="Times New Roman"/>
                <a:ea typeface="Times New Roman"/>
                <a:cs typeface="Times New Roman"/>
                <a:sym typeface="Times New Roman"/>
              </a:rPr>
              <a:t>Triglycerides</a:t>
            </a:r>
            <a:endParaRPr sz="1400">
              <a:solidFill>
                <a:srgbClr val="000000"/>
              </a:solidFill>
              <a:latin typeface="Times New Roman"/>
              <a:ea typeface="Times New Roman"/>
              <a:cs typeface="Times New Roman"/>
              <a:sym typeface="Times New Roman"/>
            </a:endParaRPr>
          </a:p>
          <a:p>
            <a:pPr indent="0" lvl="0" marL="0" rtl="0" algn="just">
              <a:lnSpc>
                <a:spcPct val="115000"/>
              </a:lnSpc>
              <a:spcBef>
                <a:spcPts val="1000"/>
              </a:spcBef>
              <a:spcAft>
                <a:spcPts val="0"/>
              </a:spcAft>
              <a:buNone/>
            </a:pPr>
            <a:r>
              <a:rPr lang="en-GB" sz="1400">
                <a:solidFill>
                  <a:srgbClr val="000000"/>
                </a:solidFill>
                <a:latin typeface="Times New Roman"/>
                <a:ea typeface="Times New Roman"/>
                <a:cs typeface="Times New Roman"/>
                <a:sym typeface="Times New Roman"/>
              </a:rPr>
              <a:t>Some of the other factors also include family history, physical inactivity, alcohol etc.</a:t>
            </a:r>
            <a:endParaRPr sz="1400">
              <a:solidFill>
                <a:srgbClr val="000000"/>
              </a:solidFill>
              <a:latin typeface="Times New Roman"/>
              <a:ea typeface="Times New Roman"/>
              <a:cs typeface="Times New Roman"/>
              <a:sym typeface="Times New Roman"/>
            </a:endParaRPr>
          </a:p>
          <a:p>
            <a:pPr indent="0" lvl="0" marL="0" rtl="0" algn="just">
              <a:lnSpc>
                <a:spcPct val="115000"/>
              </a:lnSpc>
              <a:spcBef>
                <a:spcPts val="1000"/>
              </a:spcBef>
              <a:spcAft>
                <a:spcPts val="0"/>
              </a:spcAft>
              <a:buNone/>
            </a:pPr>
            <a:r>
              <a:rPr lang="en-GB" sz="1400">
                <a:solidFill>
                  <a:srgbClr val="000000"/>
                </a:solidFill>
                <a:latin typeface="Times New Roman"/>
                <a:ea typeface="Times New Roman"/>
                <a:cs typeface="Times New Roman"/>
                <a:sym typeface="Times New Roman"/>
              </a:rPr>
              <a:t>In the levels of blood pressure there are two subdivisions that are systolic and diastolic, In these there are three categories ,those are normal, risk and high. The ranges of the membership function is as follows,</a:t>
            </a:r>
            <a:endParaRPr sz="1400">
              <a:solidFill>
                <a:srgbClr val="000000"/>
              </a:solidFill>
              <a:latin typeface="Times New Roman"/>
              <a:ea typeface="Times New Roman"/>
              <a:cs typeface="Times New Roman"/>
              <a:sym typeface="Times New Roman"/>
            </a:endParaRPr>
          </a:p>
          <a:p>
            <a:pPr indent="0" lvl="0" marL="0" rtl="0" algn="just">
              <a:lnSpc>
                <a:spcPct val="115000"/>
              </a:lnSpc>
              <a:spcBef>
                <a:spcPts val="1000"/>
              </a:spcBef>
              <a:spcAft>
                <a:spcPts val="1000"/>
              </a:spcAft>
              <a:buNone/>
            </a:pPr>
            <a:r>
              <a:t/>
            </a:r>
            <a:endParaRPr sz="1400">
              <a:solidFill>
                <a:srgbClr val="000000"/>
              </a:solidFill>
              <a:latin typeface="Times New Roman"/>
              <a:ea typeface="Times New Roman"/>
              <a:cs typeface="Times New Roman"/>
              <a:sym typeface="Times New Roman"/>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26"/>
          <p:cNvSpPr txBox="1"/>
          <p:nvPr/>
        </p:nvSpPr>
        <p:spPr>
          <a:xfrm>
            <a:off x="2019025" y="1608338"/>
            <a:ext cx="7638300" cy="3634500"/>
          </a:xfrm>
          <a:prstGeom prst="rect">
            <a:avLst/>
          </a:prstGeom>
          <a:noFill/>
          <a:ln>
            <a:noFill/>
          </a:ln>
        </p:spPr>
        <p:txBody>
          <a:bodyPr anchorCtr="0" anchor="t" bIns="91425" lIns="91425" spcFirstLastPara="1" rIns="91425" wrap="square" tIns="91425">
            <a:noAutofit/>
          </a:bodyPr>
          <a:lstStyle/>
          <a:p>
            <a:pPr indent="0" lvl="0" marL="0" marR="0" rtl="0" algn="just">
              <a:lnSpc>
                <a:spcPct val="115000"/>
              </a:lnSpc>
              <a:spcBef>
                <a:spcPts val="0"/>
              </a:spcBef>
              <a:spcAft>
                <a:spcPts val="0"/>
              </a:spcAft>
              <a:buClr>
                <a:srgbClr val="000000"/>
              </a:buClr>
              <a:buSzPts val="1500"/>
              <a:buFont typeface="Arial"/>
              <a:buNone/>
            </a:pPr>
            <a:r>
              <a:t/>
            </a:r>
            <a:endParaRPr b="0" i="0" sz="1500" u="none" cap="none" strike="noStrike">
              <a:solidFill>
                <a:srgbClr val="000000"/>
              </a:solidFill>
              <a:latin typeface="Times New Roman"/>
              <a:ea typeface="Times New Roman"/>
              <a:cs typeface="Times New Roman"/>
              <a:sym typeface="Times New Roman"/>
            </a:endParaRPr>
          </a:p>
        </p:txBody>
      </p:sp>
      <p:sp>
        <p:nvSpPr>
          <p:cNvPr id="173" name="Google Shape;173;p26"/>
          <p:cNvSpPr/>
          <p:nvPr/>
        </p:nvSpPr>
        <p:spPr>
          <a:xfrm>
            <a:off x="2594708" y="1931929"/>
            <a:ext cx="7362000" cy="1061700"/>
          </a:xfrm>
          <a:prstGeom prst="rect">
            <a:avLst/>
          </a:prstGeom>
          <a:noFill/>
          <a:ln>
            <a:noFill/>
          </a:ln>
        </p:spPr>
        <p:txBody>
          <a:bodyPr anchorCtr="0" anchor="t" bIns="45700" lIns="91425" spcFirstLastPara="1" rIns="91425" wrap="square" tIns="45700">
            <a:noAutofit/>
          </a:bodyPr>
          <a:lstStyle/>
          <a:p>
            <a:pPr indent="-228600" lvl="0" marL="457200" marR="0" rtl="0" algn="just">
              <a:lnSpc>
                <a:spcPct val="150000"/>
              </a:lnSpc>
              <a:spcBef>
                <a:spcPts val="0"/>
              </a:spcBef>
              <a:spcAft>
                <a:spcPts val="0"/>
              </a:spcAft>
              <a:buClr>
                <a:srgbClr val="000000"/>
              </a:buClr>
              <a:buSzPts val="1500"/>
              <a:buFont typeface="Times New Roman"/>
              <a:buNone/>
            </a:pPr>
            <a:r>
              <a:t/>
            </a:r>
            <a:endParaRPr b="0" i="0" sz="1400" u="none" cap="none" strike="noStrike">
              <a:solidFill>
                <a:srgbClr val="000000"/>
              </a:solidFill>
              <a:latin typeface="Times New Roman"/>
              <a:ea typeface="Times New Roman"/>
              <a:cs typeface="Times New Roman"/>
              <a:sym typeface="Times New Roman"/>
            </a:endParaRPr>
          </a:p>
          <a:p>
            <a:pPr indent="-228600" lvl="0" marL="457200" marR="0" rtl="0" algn="just">
              <a:lnSpc>
                <a:spcPct val="150000"/>
              </a:lnSpc>
              <a:spcBef>
                <a:spcPts val="0"/>
              </a:spcBef>
              <a:spcAft>
                <a:spcPts val="0"/>
              </a:spcAft>
              <a:buClr>
                <a:srgbClr val="000000"/>
              </a:buClr>
              <a:buSzPts val="1500"/>
              <a:buFont typeface="Times New Roman"/>
              <a:buNone/>
            </a:pPr>
            <a:r>
              <a:t/>
            </a:r>
            <a:endParaRPr b="0" i="0" sz="1400" u="none" cap="none" strike="noStrike">
              <a:solidFill>
                <a:srgbClr val="000000"/>
              </a:solidFill>
              <a:latin typeface="Times New Roman"/>
              <a:ea typeface="Times New Roman"/>
              <a:cs typeface="Times New Roman"/>
              <a:sym typeface="Times New Roman"/>
            </a:endParaRPr>
          </a:p>
          <a:p>
            <a:pPr indent="-228600" lvl="0" marL="457200" marR="0" rtl="0" algn="just">
              <a:lnSpc>
                <a:spcPct val="150000"/>
              </a:lnSpc>
              <a:spcBef>
                <a:spcPts val="0"/>
              </a:spcBef>
              <a:spcAft>
                <a:spcPts val="0"/>
              </a:spcAft>
              <a:buClr>
                <a:srgbClr val="000000"/>
              </a:buClr>
              <a:buSzPts val="1500"/>
              <a:buFont typeface="Times New Roman"/>
              <a:buNone/>
            </a:pPr>
            <a:r>
              <a:t/>
            </a:r>
            <a:endParaRPr b="0" i="0" sz="1400" u="none" cap="none" strike="noStrike">
              <a:solidFill>
                <a:srgbClr val="000000"/>
              </a:solidFill>
              <a:latin typeface="Times New Roman"/>
              <a:ea typeface="Times New Roman"/>
              <a:cs typeface="Times New Roman"/>
              <a:sym typeface="Times New Roman"/>
            </a:endParaRPr>
          </a:p>
        </p:txBody>
      </p:sp>
      <p:graphicFrame>
        <p:nvGraphicFramePr>
          <p:cNvPr id="174" name="Google Shape;174;p26"/>
          <p:cNvGraphicFramePr/>
          <p:nvPr/>
        </p:nvGraphicFramePr>
        <p:xfrm>
          <a:off x="1473200" y="510263"/>
          <a:ext cx="3000000" cy="3000000"/>
        </p:xfrm>
        <a:graphic>
          <a:graphicData uri="http://schemas.openxmlformats.org/drawingml/2006/table">
            <a:tbl>
              <a:tblPr>
                <a:noFill/>
                <a:tableStyleId>{97F6C53B-2006-4C56-93FB-C6E6211165EF}</a:tableStyleId>
              </a:tblPr>
              <a:tblGrid>
                <a:gridCol w="1834200"/>
                <a:gridCol w="1834200"/>
                <a:gridCol w="1834200"/>
              </a:tblGrid>
              <a:tr h="12700">
                <a:tc>
                  <a:txBody>
                    <a:bodyPr/>
                    <a:lstStyle/>
                    <a:p>
                      <a:pPr indent="0" lvl="0" marL="0" rtl="0" algn="ctr">
                        <a:spcBef>
                          <a:spcPts val="0"/>
                        </a:spcBef>
                        <a:spcAft>
                          <a:spcPts val="0"/>
                        </a:spcAft>
                        <a:buNone/>
                      </a:pPr>
                      <a:r>
                        <a:rPr lang="en-GB" sz="1200">
                          <a:latin typeface="Times New Roman"/>
                          <a:ea typeface="Times New Roman"/>
                          <a:cs typeface="Times New Roman"/>
                          <a:sym typeface="Times New Roman"/>
                        </a:rPr>
                        <a:t>Fuzzy set</a:t>
                      </a:r>
                      <a:endParaRPr sz="1200">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lang="en-GB" sz="1200">
                          <a:latin typeface="Times New Roman"/>
                          <a:ea typeface="Times New Roman"/>
                          <a:cs typeface="Times New Roman"/>
                          <a:sym typeface="Times New Roman"/>
                        </a:rPr>
                        <a:t>Range</a:t>
                      </a:r>
                      <a:endParaRPr sz="1200">
                        <a:latin typeface="Times New Roman"/>
                        <a:ea typeface="Times New Roman"/>
                        <a:cs typeface="Times New Roman"/>
                        <a:sym typeface="Times New Roman"/>
                      </a:endParaRPr>
                    </a:p>
                    <a:p>
                      <a:pPr indent="0" lvl="0" marL="0" rtl="0" algn="ctr">
                        <a:spcBef>
                          <a:spcPts val="0"/>
                        </a:spcBef>
                        <a:spcAft>
                          <a:spcPts val="0"/>
                        </a:spcAft>
                        <a:buNone/>
                      </a:pPr>
                      <a:r>
                        <a:rPr lang="en-GB" sz="1200">
                          <a:latin typeface="Times New Roman"/>
                          <a:ea typeface="Times New Roman"/>
                          <a:cs typeface="Times New Roman"/>
                          <a:sym typeface="Times New Roman"/>
                        </a:rPr>
                        <a:t>Systolic</a:t>
                      </a:r>
                      <a:endParaRPr sz="1200">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lang="en-GB" sz="1200">
                          <a:latin typeface="Times New Roman"/>
                          <a:ea typeface="Times New Roman"/>
                          <a:cs typeface="Times New Roman"/>
                          <a:sym typeface="Times New Roman"/>
                        </a:rPr>
                        <a:t>Range</a:t>
                      </a:r>
                      <a:endParaRPr sz="1200">
                        <a:latin typeface="Times New Roman"/>
                        <a:ea typeface="Times New Roman"/>
                        <a:cs typeface="Times New Roman"/>
                        <a:sym typeface="Times New Roman"/>
                      </a:endParaRPr>
                    </a:p>
                    <a:p>
                      <a:pPr indent="0" lvl="0" marL="0" rtl="0" algn="ctr">
                        <a:spcBef>
                          <a:spcPts val="0"/>
                        </a:spcBef>
                        <a:spcAft>
                          <a:spcPts val="0"/>
                        </a:spcAft>
                        <a:buNone/>
                      </a:pPr>
                      <a:r>
                        <a:rPr lang="en-GB" sz="1200">
                          <a:latin typeface="Times New Roman"/>
                          <a:ea typeface="Times New Roman"/>
                          <a:cs typeface="Times New Roman"/>
                          <a:sym typeface="Times New Roman"/>
                        </a:rPr>
                        <a:t>Diastolic</a:t>
                      </a:r>
                      <a:endParaRPr sz="1200">
                        <a:latin typeface="Times New Roman"/>
                        <a:ea typeface="Times New Roman"/>
                        <a:cs typeface="Times New Roman"/>
                        <a:sym typeface="Times New Roman"/>
                      </a:endParaRPr>
                    </a:p>
                  </a:txBody>
                  <a:tcPr marT="63500" marB="63500" marR="63500" marL="63500"/>
                </a:tc>
              </a:tr>
              <a:tr h="12700">
                <a:tc>
                  <a:txBody>
                    <a:bodyPr/>
                    <a:lstStyle/>
                    <a:p>
                      <a:pPr indent="0" lvl="0" marL="0" rtl="0" algn="l">
                        <a:spcBef>
                          <a:spcPts val="0"/>
                        </a:spcBef>
                        <a:spcAft>
                          <a:spcPts val="0"/>
                        </a:spcAft>
                        <a:buNone/>
                      </a:pPr>
                      <a:r>
                        <a:rPr lang="en-GB" sz="1200">
                          <a:latin typeface="Times New Roman"/>
                          <a:ea typeface="Times New Roman"/>
                          <a:cs typeface="Times New Roman"/>
                          <a:sym typeface="Times New Roman"/>
                        </a:rPr>
                        <a:t>Normal</a:t>
                      </a:r>
                      <a:endParaRPr sz="1200">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GB" sz="1200">
                          <a:latin typeface="Times New Roman"/>
                          <a:ea typeface="Times New Roman"/>
                          <a:cs typeface="Times New Roman"/>
                          <a:sym typeface="Times New Roman"/>
                        </a:rPr>
                        <a:t>&lt;120mmHg</a:t>
                      </a:r>
                      <a:endParaRPr sz="1200">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GB" sz="1200">
                          <a:latin typeface="Times New Roman"/>
                          <a:ea typeface="Times New Roman"/>
                          <a:cs typeface="Times New Roman"/>
                          <a:sym typeface="Times New Roman"/>
                        </a:rPr>
                        <a:t>&lt;80mmHg</a:t>
                      </a:r>
                      <a:endParaRPr sz="1200">
                        <a:latin typeface="Times New Roman"/>
                        <a:ea typeface="Times New Roman"/>
                        <a:cs typeface="Times New Roman"/>
                        <a:sym typeface="Times New Roman"/>
                      </a:endParaRPr>
                    </a:p>
                  </a:txBody>
                  <a:tcPr marT="63500" marB="63500" marR="63500" marL="63500"/>
                </a:tc>
              </a:tr>
              <a:tr h="12700">
                <a:tc>
                  <a:txBody>
                    <a:bodyPr/>
                    <a:lstStyle/>
                    <a:p>
                      <a:pPr indent="0" lvl="0" marL="0" rtl="0" algn="l">
                        <a:spcBef>
                          <a:spcPts val="0"/>
                        </a:spcBef>
                        <a:spcAft>
                          <a:spcPts val="0"/>
                        </a:spcAft>
                        <a:buNone/>
                      </a:pPr>
                      <a:r>
                        <a:rPr lang="en-GB" sz="1200">
                          <a:latin typeface="Times New Roman"/>
                          <a:ea typeface="Times New Roman"/>
                          <a:cs typeface="Times New Roman"/>
                          <a:sym typeface="Times New Roman"/>
                        </a:rPr>
                        <a:t>Medium</a:t>
                      </a:r>
                      <a:endParaRPr sz="1200">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GB" sz="1200">
                          <a:latin typeface="Times New Roman"/>
                          <a:ea typeface="Times New Roman"/>
                          <a:cs typeface="Times New Roman"/>
                          <a:sym typeface="Times New Roman"/>
                        </a:rPr>
                        <a:t>120-189mmHg</a:t>
                      </a:r>
                      <a:endParaRPr sz="1200">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GB" sz="1200">
                          <a:latin typeface="Times New Roman"/>
                          <a:ea typeface="Times New Roman"/>
                          <a:cs typeface="Times New Roman"/>
                          <a:sym typeface="Times New Roman"/>
                        </a:rPr>
                        <a:t>80-89mmHg</a:t>
                      </a:r>
                      <a:endParaRPr sz="1200">
                        <a:latin typeface="Times New Roman"/>
                        <a:ea typeface="Times New Roman"/>
                        <a:cs typeface="Times New Roman"/>
                        <a:sym typeface="Times New Roman"/>
                      </a:endParaRPr>
                    </a:p>
                  </a:txBody>
                  <a:tcPr marT="63500" marB="63500" marR="63500" marL="63500"/>
                </a:tc>
              </a:tr>
              <a:tr h="12700">
                <a:tc>
                  <a:txBody>
                    <a:bodyPr/>
                    <a:lstStyle/>
                    <a:p>
                      <a:pPr indent="0" lvl="0" marL="0" rtl="0" algn="l">
                        <a:spcBef>
                          <a:spcPts val="0"/>
                        </a:spcBef>
                        <a:spcAft>
                          <a:spcPts val="0"/>
                        </a:spcAft>
                        <a:buNone/>
                      </a:pPr>
                      <a:r>
                        <a:rPr lang="en-GB" sz="1200">
                          <a:latin typeface="Times New Roman"/>
                          <a:ea typeface="Times New Roman"/>
                          <a:cs typeface="Times New Roman"/>
                          <a:sym typeface="Times New Roman"/>
                        </a:rPr>
                        <a:t>High</a:t>
                      </a:r>
                      <a:endParaRPr sz="1200">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GB" sz="1200">
                          <a:latin typeface="Times New Roman"/>
                          <a:ea typeface="Times New Roman"/>
                          <a:cs typeface="Times New Roman"/>
                          <a:sym typeface="Times New Roman"/>
                        </a:rPr>
                        <a:t>&gt;140mmHg</a:t>
                      </a:r>
                      <a:endParaRPr sz="1200">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GB" sz="1200">
                          <a:latin typeface="Times New Roman"/>
                          <a:ea typeface="Times New Roman"/>
                          <a:cs typeface="Times New Roman"/>
                          <a:sym typeface="Times New Roman"/>
                        </a:rPr>
                        <a:t>&gt;90mmHg</a:t>
                      </a:r>
                      <a:endParaRPr sz="1200">
                        <a:latin typeface="Times New Roman"/>
                        <a:ea typeface="Times New Roman"/>
                        <a:cs typeface="Times New Roman"/>
                        <a:sym typeface="Times New Roman"/>
                      </a:endParaRPr>
                    </a:p>
                  </a:txBody>
                  <a:tcPr marT="63500" marB="63500" marR="63500" marL="63500"/>
                </a:tc>
              </a:tr>
            </a:tbl>
          </a:graphicData>
        </a:graphic>
      </p:graphicFrame>
      <p:sp>
        <p:nvSpPr>
          <p:cNvPr id="175" name="Google Shape;175;p26"/>
          <p:cNvSpPr txBox="1"/>
          <p:nvPr/>
        </p:nvSpPr>
        <p:spPr>
          <a:xfrm>
            <a:off x="1625600" y="662663"/>
            <a:ext cx="5227500" cy="3000000"/>
          </a:xfrm>
          <a:prstGeom prst="rect">
            <a:avLst/>
          </a:prstGeom>
          <a:noFill/>
          <a:ln>
            <a:noFill/>
          </a:ln>
        </p:spPr>
        <p:txBody>
          <a:bodyPr anchorCtr="0" anchor="ctr" bIns="91425" lIns="91425" spcFirstLastPara="1" rIns="91425" wrap="square" tIns="91425">
            <a:noAutofit/>
          </a:bodyPr>
          <a:lstStyle/>
          <a:p>
            <a:pPr indent="0" lvl="0" marL="914400" rtl="0" algn="just">
              <a:lnSpc>
                <a:spcPct val="115000"/>
              </a:lnSpc>
              <a:spcBef>
                <a:spcPts val="0"/>
              </a:spcBef>
              <a:spcAft>
                <a:spcPts val="0"/>
              </a:spcAft>
              <a:buNone/>
            </a:pPr>
            <a:r>
              <a:rPr lang="en-GB" sz="1200">
                <a:latin typeface="Times New Roman"/>
                <a:ea typeface="Times New Roman"/>
                <a:cs typeface="Times New Roman"/>
                <a:sym typeface="Times New Roman"/>
              </a:rPr>
              <a:t>                </a:t>
            </a:r>
            <a:endParaRPr sz="1200">
              <a:latin typeface="Times New Roman"/>
              <a:ea typeface="Times New Roman"/>
              <a:cs typeface="Times New Roman"/>
              <a:sym typeface="Times New Roman"/>
            </a:endParaRPr>
          </a:p>
          <a:p>
            <a:pPr indent="0" lvl="0" marL="914400" rtl="0" algn="just">
              <a:lnSpc>
                <a:spcPct val="115000"/>
              </a:lnSpc>
              <a:spcBef>
                <a:spcPts val="0"/>
              </a:spcBef>
              <a:spcAft>
                <a:spcPts val="0"/>
              </a:spcAft>
              <a:buNone/>
            </a:pPr>
            <a:r>
              <a:rPr lang="en-GB" sz="1200">
                <a:latin typeface="Times New Roman"/>
                <a:ea typeface="Times New Roman"/>
                <a:cs typeface="Times New Roman"/>
                <a:sym typeface="Times New Roman"/>
              </a:rPr>
              <a:t>                </a:t>
            </a:r>
            <a:r>
              <a:rPr b="1" lang="en-GB" sz="1200">
                <a:latin typeface="Times New Roman"/>
                <a:ea typeface="Times New Roman"/>
                <a:cs typeface="Times New Roman"/>
                <a:sym typeface="Times New Roman"/>
              </a:rPr>
              <a:t>TABLE -I: .BLOOD PRESSURE LEVELS</a:t>
            </a:r>
            <a:endParaRPr b="1" sz="1200">
              <a:latin typeface="Times New Roman"/>
              <a:ea typeface="Times New Roman"/>
              <a:cs typeface="Times New Roman"/>
              <a:sym typeface="Times New Roman"/>
            </a:endParaRPr>
          </a:p>
        </p:txBody>
      </p:sp>
      <p:graphicFrame>
        <p:nvGraphicFramePr>
          <p:cNvPr id="176" name="Google Shape;176;p26"/>
          <p:cNvGraphicFramePr/>
          <p:nvPr/>
        </p:nvGraphicFramePr>
        <p:xfrm>
          <a:off x="1524000" y="2590800"/>
          <a:ext cx="3000000" cy="3000000"/>
        </p:xfrm>
        <a:graphic>
          <a:graphicData uri="http://schemas.openxmlformats.org/drawingml/2006/table">
            <a:tbl>
              <a:tblPr>
                <a:noFill/>
                <a:tableStyleId>{97F6C53B-2006-4C56-93FB-C6E6211165EF}</a:tableStyleId>
              </a:tblPr>
              <a:tblGrid>
                <a:gridCol w="2751300"/>
                <a:gridCol w="2751300"/>
              </a:tblGrid>
              <a:tr h="12700">
                <a:tc>
                  <a:txBody>
                    <a:bodyPr/>
                    <a:lstStyle/>
                    <a:p>
                      <a:pPr indent="0" lvl="0" marL="0" rtl="0" algn="ctr">
                        <a:spcBef>
                          <a:spcPts val="0"/>
                        </a:spcBef>
                        <a:spcAft>
                          <a:spcPts val="0"/>
                        </a:spcAft>
                        <a:buNone/>
                      </a:pPr>
                      <a:r>
                        <a:rPr lang="en-GB" sz="1200">
                          <a:latin typeface="Times New Roman"/>
                          <a:ea typeface="Times New Roman"/>
                          <a:cs typeface="Times New Roman"/>
                          <a:sym typeface="Times New Roman"/>
                        </a:rPr>
                        <a:t>Fuzzy set</a:t>
                      </a:r>
                      <a:endParaRPr sz="1200">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lang="en-GB" sz="1200">
                          <a:latin typeface="Times New Roman"/>
                          <a:ea typeface="Times New Roman"/>
                          <a:cs typeface="Times New Roman"/>
                          <a:sym typeface="Times New Roman"/>
                        </a:rPr>
                        <a:t>Range</a:t>
                      </a:r>
                      <a:endParaRPr sz="1200">
                        <a:latin typeface="Times New Roman"/>
                        <a:ea typeface="Times New Roman"/>
                        <a:cs typeface="Times New Roman"/>
                        <a:sym typeface="Times New Roman"/>
                      </a:endParaRPr>
                    </a:p>
                  </a:txBody>
                  <a:tcPr marT="63500" marB="63500" marR="63500" marL="63500"/>
                </a:tc>
              </a:tr>
              <a:tr h="12700">
                <a:tc>
                  <a:txBody>
                    <a:bodyPr/>
                    <a:lstStyle/>
                    <a:p>
                      <a:pPr indent="0" lvl="0" marL="0" rtl="0" algn="l">
                        <a:spcBef>
                          <a:spcPts val="0"/>
                        </a:spcBef>
                        <a:spcAft>
                          <a:spcPts val="0"/>
                        </a:spcAft>
                        <a:buNone/>
                      </a:pPr>
                      <a:r>
                        <a:rPr b="1" lang="en-GB" sz="1200">
                          <a:latin typeface="Times New Roman"/>
                          <a:ea typeface="Times New Roman"/>
                          <a:cs typeface="Times New Roman"/>
                          <a:sym typeface="Times New Roman"/>
                        </a:rPr>
                        <a:t>&lt;</a:t>
                      </a:r>
                      <a:r>
                        <a:rPr lang="en-GB" sz="1200">
                          <a:latin typeface="Times New Roman"/>
                          <a:ea typeface="Times New Roman"/>
                          <a:cs typeface="Times New Roman"/>
                          <a:sym typeface="Times New Roman"/>
                        </a:rPr>
                        <a:t>40</a:t>
                      </a:r>
                      <a:endParaRPr sz="1200">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GB" sz="1200">
                          <a:latin typeface="Times New Roman"/>
                          <a:ea typeface="Times New Roman"/>
                          <a:cs typeface="Times New Roman"/>
                          <a:sym typeface="Times New Roman"/>
                        </a:rPr>
                        <a:t>Low</a:t>
                      </a:r>
                      <a:endParaRPr sz="1200">
                        <a:latin typeface="Times New Roman"/>
                        <a:ea typeface="Times New Roman"/>
                        <a:cs typeface="Times New Roman"/>
                        <a:sym typeface="Times New Roman"/>
                      </a:endParaRPr>
                    </a:p>
                  </a:txBody>
                  <a:tcPr marT="63500" marB="63500" marR="63500" marL="63500"/>
                </a:tc>
              </a:tr>
              <a:tr h="12700">
                <a:tc>
                  <a:txBody>
                    <a:bodyPr/>
                    <a:lstStyle/>
                    <a:p>
                      <a:pPr indent="0" lvl="0" marL="0" rtl="0" algn="l">
                        <a:spcBef>
                          <a:spcPts val="0"/>
                        </a:spcBef>
                        <a:spcAft>
                          <a:spcPts val="0"/>
                        </a:spcAft>
                        <a:buNone/>
                      </a:pPr>
                      <a:r>
                        <a:rPr lang="en-GB" sz="1200">
                          <a:latin typeface="Times New Roman"/>
                          <a:ea typeface="Times New Roman"/>
                          <a:cs typeface="Times New Roman"/>
                          <a:sym typeface="Times New Roman"/>
                        </a:rPr>
                        <a:t>40-59</a:t>
                      </a:r>
                      <a:endParaRPr sz="1200">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GB" sz="1200">
                          <a:latin typeface="Times New Roman"/>
                          <a:ea typeface="Times New Roman"/>
                          <a:cs typeface="Times New Roman"/>
                          <a:sym typeface="Times New Roman"/>
                        </a:rPr>
                        <a:t>Normal</a:t>
                      </a:r>
                      <a:endParaRPr sz="1200">
                        <a:latin typeface="Times New Roman"/>
                        <a:ea typeface="Times New Roman"/>
                        <a:cs typeface="Times New Roman"/>
                        <a:sym typeface="Times New Roman"/>
                      </a:endParaRPr>
                    </a:p>
                  </a:txBody>
                  <a:tcPr marT="63500" marB="63500" marR="63500" marL="63500"/>
                </a:tc>
              </a:tr>
              <a:tr h="12700">
                <a:tc>
                  <a:txBody>
                    <a:bodyPr/>
                    <a:lstStyle/>
                    <a:p>
                      <a:pPr indent="0" lvl="0" marL="0" rtl="0" algn="l">
                        <a:spcBef>
                          <a:spcPts val="0"/>
                        </a:spcBef>
                        <a:spcAft>
                          <a:spcPts val="0"/>
                        </a:spcAft>
                        <a:buNone/>
                      </a:pPr>
                      <a:r>
                        <a:rPr lang="en-GB" sz="1200">
                          <a:latin typeface="Times New Roman"/>
                          <a:ea typeface="Times New Roman"/>
                          <a:cs typeface="Times New Roman"/>
                          <a:sym typeface="Times New Roman"/>
                        </a:rPr>
                        <a:t>&gt;40</a:t>
                      </a:r>
                      <a:endParaRPr sz="1200">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GB" sz="1200">
                          <a:latin typeface="Times New Roman"/>
                          <a:ea typeface="Times New Roman"/>
                          <a:cs typeface="Times New Roman"/>
                          <a:sym typeface="Times New Roman"/>
                        </a:rPr>
                        <a:t>Best</a:t>
                      </a:r>
                      <a:endParaRPr sz="1200">
                        <a:latin typeface="Times New Roman"/>
                        <a:ea typeface="Times New Roman"/>
                        <a:cs typeface="Times New Roman"/>
                        <a:sym typeface="Times New Roman"/>
                      </a:endParaRPr>
                    </a:p>
                  </a:txBody>
                  <a:tcPr marT="63500" marB="63500" marR="63500" marL="63500"/>
                </a:tc>
              </a:tr>
            </a:tbl>
          </a:graphicData>
        </a:graphic>
      </p:graphicFrame>
      <p:sp>
        <p:nvSpPr>
          <p:cNvPr id="177" name="Google Shape;177;p26"/>
          <p:cNvSpPr txBox="1"/>
          <p:nvPr/>
        </p:nvSpPr>
        <p:spPr>
          <a:xfrm>
            <a:off x="2209800" y="2514600"/>
            <a:ext cx="4495800" cy="30000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t/>
            </a:r>
            <a:endParaRPr b="1" sz="1200">
              <a:latin typeface="Times New Roman"/>
              <a:ea typeface="Times New Roman"/>
              <a:cs typeface="Times New Roman"/>
              <a:sym typeface="Times New Roman"/>
            </a:endParaRPr>
          </a:p>
          <a:p>
            <a:pPr indent="0" lvl="0" marL="0" rtl="0" algn="ctr">
              <a:lnSpc>
                <a:spcPct val="115000"/>
              </a:lnSpc>
              <a:spcBef>
                <a:spcPts val="0"/>
              </a:spcBef>
              <a:spcAft>
                <a:spcPts val="0"/>
              </a:spcAft>
              <a:buNone/>
            </a:pPr>
            <a:r>
              <a:rPr b="1" lang="en-GB" sz="1200">
                <a:latin typeface="Times New Roman"/>
                <a:ea typeface="Times New Roman"/>
                <a:cs typeface="Times New Roman"/>
                <a:sym typeface="Times New Roman"/>
              </a:rPr>
              <a:t>TABLE II.HIGH DENSITY LIPOPROTEIN </a:t>
            </a:r>
            <a:endParaRPr sz="1200">
              <a:latin typeface="Times New Roman"/>
              <a:ea typeface="Times New Roman"/>
              <a:cs typeface="Times New Roman"/>
              <a:sym typeface="Times New Roman"/>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graphicFrame>
        <p:nvGraphicFramePr>
          <p:cNvPr id="182" name="Google Shape;182;p27"/>
          <p:cNvGraphicFramePr/>
          <p:nvPr/>
        </p:nvGraphicFramePr>
        <p:xfrm>
          <a:off x="2057400" y="304800"/>
          <a:ext cx="3000000" cy="3000000"/>
        </p:xfrm>
        <a:graphic>
          <a:graphicData uri="http://schemas.openxmlformats.org/drawingml/2006/table">
            <a:tbl>
              <a:tblPr>
                <a:noFill/>
                <a:tableStyleId>{97F6C53B-2006-4C56-93FB-C6E6211165EF}</a:tableStyleId>
              </a:tblPr>
              <a:tblGrid>
                <a:gridCol w="2751300"/>
                <a:gridCol w="2751300"/>
              </a:tblGrid>
              <a:tr h="12700">
                <a:tc>
                  <a:txBody>
                    <a:bodyPr/>
                    <a:lstStyle/>
                    <a:p>
                      <a:pPr indent="0" lvl="0" marL="0" rtl="0" algn="ctr">
                        <a:spcBef>
                          <a:spcPts val="0"/>
                        </a:spcBef>
                        <a:spcAft>
                          <a:spcPts val="0"/>
                        </a:spcAft>
                        <a:buNone/>
                      </a:pPr>
                      <a:r>
                        <a:rPr lang="en-GB" sz="1200">
                          <a:latin typeface="Times New Roman"/>
                          <a:ea typeface="Times New Roman"/>
                          <a:cs typeface="Times New Roman"/>
                          <a:sym typeface="Times New Roman"/>
                        </a:rPr>
                        <a:t>Fuzzy set</a:t>
                      </a:r>
                      <a:endParaRPr sz="1200">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lang="en-GB" sz="1200">
                          <a:latin typeface="Times New Roman"/>
                          <a:ea typeface="Times New Roman"/>
                          <a:cs typeface="Times New Roman"/>
                          <a:sym typeface="Times New Roman"/>
                        </a:rPr>
                        <a:t>Range</a:t>
                      </a:r>
                      <a:endParaRPr sz="1200">
                        <a:latin typeface="Times New Roman"/>
                        <a:ea typeface="Times New Roman"/>
                        <a:cs typeface="Times New Roman"/>
                        <a:sym typeface="Times New Roman"/>
                      </a:endParaRPr>
                    </a:p>
                  </a:txBody>
                  <a:tcPr marT="63500" marB="63500" marR="63500" marL="63500"/>
                </a:tc>
              </a:tr>
              <a:tr h="12700">
                <a:tc>
                  <a:txBody>
                    <a:bodyPr/>
                    <a:lstStyle/>
                    <a:p>
                      <a:pPr indent="0" lvl="0" marL="0" rtl="0" algn="l">
                        <a:spcBef>
                          <a:spcPts val="0"/>
                        </a:spcBef>
                        <a:spcAft>
                          <a:spcPts val="0"/>
                        </a:spcAft>
                        <a:buNone/>
                      </a:pPr>
                      <a:r>
                        <a:rPr b="1" lang="en-GB" sz="1200">
                          <a:latin typeface="Times New Roman"/>
                          <a:ea typeface="Times New Roman"/>
                          <a:cs typeface="Times New Roman"/>
                          <a:sym typeface="Times New Roman"/>
                        </a:rPr>
                        <a:t>&lt;</a:t>
                      </a:r>
                      <a:r>
                        <a:rPr lang="en-GB" sz="1200">
                          <a:latin typeface="Times New Roman"/>
                          <a:ea typeface="Times New Roman"/>
                          <a:cs typeface="Times New Roman"/>
                          <a:sym typeface="Times New Roman"/>
                        </a:rPr>
                        <a:t>150</a:t>
                      </a:r>
                      <a:endParaRPr sz="1200">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GB" sz="1200">
                          <a:latin typeface="Times New Roman"/>
                          <a:ea typeface="Times New Roman"/>
                          <a:cs typeface="Times New Roman"/>
                          <a:sym typeface="Times New Roman"/>
                        </a:rPr>
                        <a:t>Low</a:t>
                      </a:r>
                      <a:endParaRPr sz="1200">
                        <a:latin typeface="Times New Roman"/>
                        <a:ea typeface="Times New Roman"/>
                        <a:cs typeface="Times New Roman"/>
                        <a:sym typeface="Times New Roman"/>
                      </a:endParaRPr>
                    </a:p>
                  </a:txBody>
                  <a:tcPr marT="63500" marB="63500" marR="63500" marL="63500"/>
                </a:tc>
              </a:tr>
              <a:tr h="12700">
                <a:tc>
                  <a:txBody>
                    <a:bodyPr/>
                    <a:lstStyle/>
                    <a:p>
                      <a:pPr indent="0" lvl="0" marL="0" rtl="0" algn="l">
                        <a:spcBef>
                          <a:spcPts val="0"/>
                        </a:spcBef>
                        <a:spcAft>
                          <a:spcPts val="0"/>
                        </a:spcAft>
                        <a:buNone/>
                      </a:pPr>
                      <a:r>
                        <a:rPr lang="en-GB" sz="1200">
                          <a:latin typeface="Times New Roman"/>
                          <a:ea typeface="Times New Roman"/>
                          <a:cs typeface="Times New Roman"/>
                          <a:sym typeface="Times New Roman"/>
                        </a:rPr>
                        <a:t>150 - 499</a:t>
                      </a:r>
                      <a:endParaRPr sz="1200">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GB" sz="1200">
                          <a:latin typeface="Times New Roman"/>
                          <a:ea typeface="Times New Roman"/>
                          <a:cs typeface="Times New Roman"/>
                          <a:sym typeface="Times New Roman"/>
                        </a:rPr>
                        <a:t>Normal</a:t>
                      </a:r>
                      <a:endParaRPr sz="1200">
                        <a:latin typeface="Times New Roman"/>
                        <a:ea typeface="Times New Roman"/>
                        <a:cs typeface="Times New Roman"/>
                        <a:sym typeface="Times New Roman"/>
                      </a:endParaRPr>
                    </a:p>
                  </a:txBody>
                  <a:tcPr marT="63500" marB="63500" marR="63500" marL="63500"/>
                </a:tc>
              </a:tr>
              <a:tr h="12700">
                <a:tc>
                  <a:txBody>
                    <a:bodyPr/>
                    <a:lstStyle/>
                    <a:p>
                      <a:pPr indent="0" lvl="0" marL="0" rtl="0" algn="l">
                        <a:spcBef>
                          <a:spcPts val="0"/>
                        </a:spcBef>
                        <a:spcAft>
                          <a:spcPts val="0"/>
                        </a:spcAft>
                        <a:buNone/>
                      </a:pPr>
                      <a:r>
                        <a:rPr lang="en-GB" sz="1200">
                          <a:latin typeface="Times New Roman"/>
                          <a:ea typeface="Times New Roman"/>
                          <a:cs typeface="Times New Roman"/>
                          <a:sym typeface="Times New Roman"/>
                        </a:rPr>
                        <a:t>&gt;500</a:t>
                      </a:r>
                      <a:endParaRPr sz="1200">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GB" sz="1200">
                          <a:latin typeface="Times New Roman"/>
                          <a:ea typeface="Times New Roman"/>
                          <a:cs typeface="Times New Roman"/>
                          <a:sym typeface="Times New Roman"/>
                        </a:rPr>
                        <a:t>Best</a:t>
                      </a:r>
                      <a:endParaRPr sz="1200">
                        <a:latin typeface="Times New Roman"/>
                        <a:ea typeface="Times New Roman"/>
                        <a:cs typeface="Times New Roman"/>
                        <a:sym typeface="Times New Roman"/>
                      </a:endParaRPr>
                    </a:p>
                  </a:txBody>
                  <a:tcPr marT="63500" marB="63500" marR="63500" marL="63500"/>
                </a:tc>
              </a:tr>
            </a:tbl>
          </a:graphicData>
        </a:graphic>
      </p:graphicFrame>
      <p:sp>
        <p:nvSpPr>
          <p:cNvPr id="183" name="Google Shape;183;p27"/>
          <p:cNvSpPr txBox="1"/>
          <p:nvPr/>
        </p:nvSpPr>
        <p:spPr>
          <a:xfrm>
            <a:off x="3276600" y="304800"/>
            <a:ext cx="3000000" cy="30000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t/>
            </a:r>
            <a:endParaRPr sz="1200">
              <a:latin typeface="Times New Roman"/>
              <a:ea typeface="Times New Roman"/>
              <a:cs typeface="Times New Roman"/>
              <a:sym typeface="Times New Roman"/>
            </a:endParaRPr>
          </a:p>
          <a:p>
            <a:pPr indent="0" lvl="0" marL="0" rtl="0" algn="ctr">
              <a:lnSpc>
                <a:spcPct val="115000"/>
              </a:lnSpc>
              <a:spcBef>
                <a:spcPts val="0"/>
              </a:spcBef>
              <a:spcAft>
                <a:spcPts val="0"/>
              </a:spcAft>
              <a:buNone/>
            </a:pPr>
            <a:r>
              <a:rPr b="1" lang="en-GB" sz="1200">
                <a:latin typeface="Times New Roman"/>
                <a:ea typeface="Times New Roman"/>
                <a:cs typeface="Times New Roman"/>
                <a:sym typeface="Times New Roman"/>
              </a:rPr>
              <a:t>TABLE - III: TRIGLYCERIDES RANGE </a:t>
            </a:r>
            <a:endParaRPr b="1" sz="1200">
              <a:latin typeface="Times New Roman"/>
              <a:ea typeface="Times New Roman"/>
              <a:cs typeface="Times New Roman"/>
              <a:sym typeface="Times New Roman"/>
            </a:endParaRPr>
          </a:p>
          <a:p>
            <a:pPr indent="0" lvl="0" marL="0" rtl="0" algn="ctr">
              <a:lnSpc>
                <a:spcPct val="115000"/>
              </a:lnSpc>
              <a:spcBef>
                <a:spcPts val="0"/>
              </a:spcBef>
              <a:spcAft>
                <a:spcPts val="0"/>
              </a:spcAft>
              <a:buNone/>
            </a:pPr>
            <a:r>
              <a:t/>
            </a:r>
            <a:endParaRPr b="1" sz="1200">
              <a:latin typeface="Times New Roman"/>
              <a:ea typeface="Times New Roman"/>
              <a:cs typeface="Times New Roman"/>
              <a:sym typeface="Times New Roman"/>
            </a:endParaRPr>
          </a:p>
        </p:txBody>
      </p:sp>
      <p:graphicFrame>
        <p:nvGraphicFramePr>
          <p:cNvPr id="184" name="Google Shape;184;p27"/>
          <p:cNvGraphicFramePr/>
          <p:nvPr/>
        </p:nvGraphicFramePr>
        <p:xfrm>
          <a:off x="2057400" y="2362200"/>
          <a:ext cx="3000000" cy="3000000"/>
        </p:xfrm>
        <a:graphic>
          <a:graphicData uri="http://schemas.openxmlformats.org/drawingml/2006/table">
            <a:tbl>
              <a:tblPr>
                <a:noFill/>
                <a:tableStyleId>{97F6C53B-2006-4C56-93FB-C6E6211165EF}</a:tableStyleId>
              </a:tblPr>
              <a:tblGrid>
                <a:gridCol w="2751300"/>
                <a:gridCol w="2751300"/>
              </a:tblGrid>
              <a:tr h="12700">
                <a:tc>
                  <a:txBody>
                    <a:bodyPr/>
                    <a:lstStyle/>
                    <a:p>
                      <a:pPr indent="0" lvl="0" marL="0" rtl="0" algn="ctr">
                        <a:spcBef>
                          <a:spcPts val="0"/>
                        </a:spcBef>
                        <a:spcAft>
                          <a:spcPts val="0"/>
                        </a:spcAft>
                        <a:buNone/>
                      </a:pPr>
                      <a:r>
                        <a:rPr lang="en-GB" sz="1200">
                          <a:latin typeface="Times New Roman"/>
                          <a:ea typeface="Times New Roman"/>
                          <a:cs typeface="Times New Roman"/>
                          <a:sym typeface="Times New Roman"/>
                        </a:rPr>
                        <a:t>Fuzzy set</a:t>
                      </a:r>
                      <a:endParaRPr sz="1200">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lang="en-GB" sz="1200">
                          <a:latin typeface="Times New Roman"/>
                          <a:ea typeface="Times New Roman"/>
                          <a:cs typeface="Times New Roman"/>
                          <a:sym typeface="Times New Roman"/>
                        </a:rPr>
                        <a:t>Range</a:t>
                      </a:r>
                      <a:endParaRPr sz="1200">
                        <a:latin typeface="Times New Roman"/>
                        <a:ea typeface="Times New Roman"/>
                        <a:cs typeface="Times New Roman"/>
                        <a:sym typeface="Times New Roman"/>
                      </a:endParaRPr>
                    </a:p>
                  </a:txBody>
                  <a:tcPr marT="63500" marB="63500" marR="63500" marL="63500"/>
                </a:tc>
              </a:tr>
              <a:tr h="12700">
                <a:tc>
                  <a:txBody>
                    <a:bodyPr/>
                    <a:lstStyle/>
                    <a:p>
                      <a:pPr indent="0" lvl="0" marL="0" rtl="0" algn="l">
                        <a:spcBef>
                          <a:spcPts val="0"/>
                        </a:spcBef>
                        <a:spcAft>
                          <a:spcPts val="0"/>
                        </a:spcAft>
                        <a:buNone/>
                      </a:pPr>
                      <a:r>
                        <a:rPr b="1" lang="en-GB" sz="1200">
                          <a:latin typeface="Times New Roman"/>
                          <a:ea typeface="Times New Roman"/>
                          <a:cs typeface="Times New Roman"/>
                          <a:sym typeface="Times New Roman"/>
                        </a:rPr>
                        <a:t>&lt;</a:t>
                      </a:r>
                      <a:r>
                        <a:rPr lang="en-GB" sz="1200">
                          <a:latin typeface="Times New Roman"/>
                          <a:ea typeface="Times New Roman"/>
                          <a:cs typeface="Times New Roman"/>
                          <a:sym typeface="Times New Roman"/>
                        </a:rPr>
                        <a:t>100</a:t>
                      </a:r>
                      <a:endParaRPr sz="1200">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GB" sz="1200">
                          <a:latin typeface="Times New Roman"/>
                          <a:ea typeface="Times New Roman"/>
                          <a:cs typeface="Times New Roman"/>
                          <a:sym typeface="Times New Roman"/>
                        </a:rPr>
                        <a:t>Normal</a:t>
                      </a:r>
                      <a:endParaRPr sz="1200">
                        <a:latin typeface="Times New Roman"/>
                        <a:ea typeface="Times New Roman"/>
                        <a:cs typeface="Times New Roman"/>
                        <a:sym typeface="Times New Roman"/>
                      </a:endParaRPr>
                    </a:p>
                  </a:txBody>
                  <a:tcPr marT="63500" marB="63500" marR="63500" marL="63500"/>
                </a:tc>
              </a:tr>
              <a:tr h="12700">
                <a:tc>
                  <a:txBody>
                    <a:bodyPr/>
                    <a:lstStyle/>
                    <a:p>
                      <a:pPr indent="0" lvl="0" marL="0" rtl="0" algn="l">
                        <a:spcBef>
                          <a:spcPts val="0"/>
                        </a:spcBef>
                        <a:spcAft>
                          <a:spcPts val="0"/>
                        </a:spcAft>
                        <a:buNone/>
                      </a:pPr>
                      <a:r>
                        <a:rPr lang="en-GB" sz="1200">
                          <a:latin typeface="Times New Roman"/>
                          <a:ea typeface="Times New Roman"/>
                          <a:cs typeface="Times New Roman"/>
                          <a:sym typeface="Times New Roman"/>
                        </a:rPr>
                        <a:t>100-130</a:t>
                      </a:r>
                      <a:endParaRPr sz="1200">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GB" sz="1200">
                          <a:latin typeface="Times New Roman"/>
                          <a:ea typeface="Times New Roman"/>
                          <a:cs typeface="Times New Roman"/>
                          <a:sym typeface="Times New Roman"/>
                        </a:rPr>
                        <a:t>Close to normal</a:t>
                      </a:r>
                      <a:endParaRPr sz="1200">
                        <a:latin typeface="Times New Roman"/>
                        <a:ea typeface="Times New Roman"/>
                        <a:cs typeface="Times New Roman"/>
                        <a:sym typeface="Times New Roman"/>
                      </a:endParaRPr>
                    </a:p>
                  </a:txBody>
                  <a:tcPr marT="63500" marB="63500" marR="63500" marL="63500"/>
                </a:tc>
              </a:tr>
              <a:tr h="12700">
                <a:tc>
                  <a:txBody>
                    <a:bodyPr/>
                    <a:lstStyle/>
                    <a:p>
                      <a:pPr indent="0" lvl="0" marL="0" rtl="0" algn="l">
                        <a:spcBef>
                          <a:spcPts val="0"/>
                        </a:spcBef>
                        <a:spcAft>
                          <a:spcPts val="0"/>
                        </a:spcAft>
                        <a:buNone/>
                      </a:pPr>
                      <a:r>
                        <a:rPr lang="en-GB" sz="1200">
                          <a:latin typeface="Times New Roman"/>
                          <a:ea typeface="Times New Roman"/>
                          <a:cs typeface="Times New Roman"/>
                          <a:sym typeface="Times New Roman"/>
                        </a:rPr>
                        <a:t>130-160</a:t>
                      </a:r>
                      <a:endParaRPr sz="1200">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GB" sz="1200">
                          <a:latin typeface="Times New Roman"/>
                          <a:ea typeface="Times New Roman"/>
                          <a:cs typeface="Times New Roman"/>
                          <a:sym typeface="Times New Roman"/>
                        </a:rPr>
                        <a:t>Close to high</a:t>
                      </a:r>
                      <a:endParaRPr sz="1200">
                        <a:latin typeface="Times New Roman"/>
                        <a:ea typeface="Times New Roman"/>
                        <a:cs typeface="Times New Roman"/>
                        <a:sym typeface="Times New Roman"/>
                      </a:endParaRPr>
                    </a:p>
                  </a:txBody>
                  <a:tcPr marT="63500" marB="63500" marR="63500" marL="63500"/>
                </a:tc>
              </a:tr>
              <a:tr h="12700">
                <a:tc>
                  <a:txBody>
                    <a:bodyPr/>
                    <a:lstStyle/>
                    <a:p>
                      <a:pPr indent="0" lvl="0" marL="0" rtl="0" algn="l">
                        <a:spcBef>
                          <a:spcPts val="0"/>
                        </a:spcBef>
                        <a:spcAft>
                          <a:spcPts val="0"/>
                        </a:spcAft>
                        <a:buNone/>
                      </a:pPr>
                      <a:r>
                        <a:rPr lang="en-GB" sz="1200">
                          <a:latin typeface="Times New Roman"/>
                          <a:ea typeface="Times New Roman"/>
                          <a:cs typeface="Times New Roman"/>
                          <a:sym typeface="Times New Roman"/>
                        </a:rPr>
                        <a:t>160-190</a:t>
                      </a:r>
                      <a:endParaRPr sz="1200">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GB" sz="1200">
                          <a:latin typeface="Times New Roman"/>
                          <a:ea typeface="Times New Roman"/>
                          <a:cs typeface="Times New Roman"/>
                          <a:sym typeface="Times New Roman"/>
                        </a:rPr>
                        <a:t>Maximum</a:t>
                      </a:r>
                      <a:endParaRPr sz="1200">
                        <a:latin typeface="Times New Roman"/>
                        <a:ea typeface="Times New Roman"/>
                        <a:cs typeface="Times New Roman"/>
                        <a:sym typeface="Times New Roman"/>
                      </a:endParaRPr>
                    </a:p>
                  </a:txBody>
                  <a:tcPr marT="63500" marB="63500" marR="63500" marL="63500"/>
                </a:tc>
              </a:tr>
              <a:tr h="12700">
                <a:tc>
                  <a:txBody>
                    <a:bodyPr/>
                    <a:lstStyle/>
                    <a:p>
                      <a:pPr indent="0" lvl="0" marL="0" rtl="0" algn="l">
                        <a:spcBef>
                          <a:spcPts val="0"/>
                        </a:spcBef>
                        <a:spcAft>
                          <a:spcPts val="0"/>
                        </a:spcAft>
                        <a:buNone/>
                      </a:pPr>
                      <a:r>
                        <a:rPr lang="en-GB" sz="1200">
                          <a:latin typeface="Times New Roman"/>
                          <a:ea typeface="Times New Roman"/>
                          <a:cs typeface="Times New Roman"/>
                          <a:sym typeface="Times New Roman"/>
                        </a:rPr>
                        <a:t>&gt;190</a:t>
                      </a:r>
                      <a:endParaRPr sz="1200">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GB" sz="1200">
                          <a:latin typeface="Times New Roman"/>
                          <a:ea typeface="Times New Roman"/>
                          <a:cs typeface="Times New Roman"/>
                          <a:sym typeface="Times New Roman"/>
                        </a:rPr>
                        <a:t>Over Maximum</a:t>
                      </a:r>
                      <a:endParaRPr sz="1200">
                        <a:latin typeface="Times New Roman"/>
                        <a:ea typeface="Times New Roman"/>
                        <a:cs typeface="Times New Roman"/>
                        <a:sym typeface="Times New Roman"/>
                      </a:endParaRPr>
                    </a:p>
                  </a:txBody>
                  <a:tcPr marT="63500" marB="63500" marR="63500" marL="63500"/>
                </a:tc>
              </a:tr>
            </a:tbl>
          </a:graphicData>
        </a:graphic>
      </p:graphicFrame>
      <p:sp>
        <p:nvSpPr>
          <p:cNvPr id="185" name="Google Shape;185;p27"/>
          <p:cNvSpPr txBox="1"/>
          <p:nvPr/>
        </p:nvSpPr>
        <p:spPr>
          <a:xfrm>
            <a:off x="3048000" y="3124200"/>
            <a:ext cx="3798000" cy="30000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t/>
            </a:r>
            <a:endParaRPr sz="1200">
              <a:latin typeface="Times New Roman"/>
              <a:ea typeface="Times New Roman"/>
              <a:cs typeface="Times New Roman"/>
              <a:sym typeface="Times New Roman"/>
            </a:endParaRPr>
          </a:p>
          <a:p>
            <a:pPr indent="0" lvl="0" marL="0" rtl="0" algn="ctr">
              <a:lnSpc>
                <a:spcPct val="115000"/>
              </a:lnSpc>
              <a:spcBef>
                <a:spcPts val="0"/>
              </a:spcBef>
              <a:spcAft>
                <a:spcPts val="0"/>
              </a:spcAft>
              <a:buNone/>
            </a:pPr>
            <a:r>
              <a:rPr b="1" lang="en-GB" sz="1200">
                <a:latin typeface="Times New Roman"/>
                <a:ea typeface="Times New Roman"/>
                <a:cs typeface="Times New Roman"/>
                <a:sym typeface="Times New Roman"/>
              </a:rPr>
              <a:t>TABLE-IV: LOW DENSITY LIPOPROTEIN </a:t>
            </a:r>
            <a:endParaRPr b="1" sz="1200">
              <a:latin typeface="Times New Roman"/>
              <a:ea typeface="Times New Roman"/>
              <a:cs typeface="Times New Roman"/>
              <a:sym typeface="Times New Roman"/>
            </a:endParaRPr>
          </a:p>
          <a:p>
            <a:pPr indent="0" lvl="0" marL="914400" rtl="0" algn="just">
              <a:lnSpc>
                <a:spcPct val="115000"/>
              </a:lnSpc>
              <a:spcBef>
                <a:spcPts val="0"/>
              </a:spcBef>
              <a:spcAft>
                <a:spcPts val="0"/>
              </a:spcAft>
              <a:buNone/>
            </a:pPr>
            <a:r>
              <a:t/>
            </a:r>
            <a:endParaRPr b="1" sz="1200">
              <a:latin typeface="Times New Roman"/>
              <a:ea typeface="Times New Roman"/>
              <a:cs typeface="Times New Roman"/>
              <a:sym typeface="Times New Roman"/>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28"/>
          <p:cNvSpPr txBox="1"/>
          <p:nvPr>
            <p:ph idx="4294967295" type="title"/>
          </p:nvPr>
        </p:nvSpPr>
        <p:spPr>
          <a:xfrm>
            <a:off x="3216975" y="43965"/>
            <a:ext cx="3005700" cy="510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GB" sz="2000">
                <a:solidFill>
                  <a:srgbClr val="000000"/>
                </a:solidFill>
                <a:latin typeface="Times New Roman"/>
                <a:ea typeface="Times New Roman"/>
                <a:cs typeface="Times New Roman"/>
                <a:sym typeface="Times New Roman"/>
              </a:rPr>
              <a:t>RULES FOLLOWED</a:t>
            </a:r>
            <a:endParaRPr sz="2000">
              <a:solidFill>
                <a:srgbClr val="000000"/>
              </a:solidFill>
              <a:latin typeface="Times New Roman"/>
              <a:ea typeface="Times New Roman"/>
              <a:cs typeface="Times New Roman"/>
              <a:sym typeface="Times New Roman"/>
            </a:endParaRPr>
          </a:p>
          <a:p>
            <a:pPr indent="0" lvl="0" marL="0" rtl="0" algn="l">
              <a:lnSpc>
                <a:spcPct val="100000"/>
              </a:lnSpc>
              <a:spcBef>
                <a:spcPts val="1000"/>
              </a:spcBef>
              <a:spcAft>
                <a:spcPts val="0"/>
              </a:spcAft>
              <a:buSzPts val="1000"/>
              <a:buNone/>
            </a:pPr>
            <a:r>
              <a:t/>
            </a:r>
            <a:endParaRPr sz="2000" u="sng">
              <a:solidFill>
                <a:srgbClr val="000000"/>
              </a:solidFill>
              <a:latin typeface="Times New Roman"/>
              <a:ea typeface="Times New Roman"/>
              <a:cs typeface="Times New Roman"/>
              <a:sym typeface="Times New Roman"/>
            </a:endParaRPr>
          </a:p>
        </p:txBody>
      </p:sp>
      <p:sp>
        <p:nvSpPr>
          <p:cNvPr id="191" name="Google Shape;191;p28"/>
          <p:cNvSpPr txBox="1"/>
          <p:nvPr/>
        </p:nvSpPr>
        <p:spPr>
          <a:xfrm>
            <a:off x="188175" y="702525"/>
            <a:ext cx="8656200" cy="43653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lang="en-GB">
                <a:latin typeface="Times New Roman"/>
                <a:ea typeface="Times New Roman"/>
                <a:cs typeface="Times New Roman"/>
                <a:sym typeface="Times New Roman"/>
              </a:rPr>
              <a:t>The accuracy and quality of the fuzzy systems completely depends on the rules that are designed for the system. Here I have used 20 rules for designing my system. The rules are as follows</a:t>
            </a:r>
            <a:endParaRPr>
              <a:latin typeface="Times New Roman"/>
              <a:ea typeface="Times New Roman"/>
              <a:cs typeface="Times New Roman"/>
              <a:sym typeface="Times New Roman"/>
            </a:endParaRPr>
          </a:p>
          <a:p>
            <a:pPr indent="-317500" lvl="0" marL="457200" rtl="0" algn="just">
              <a:lnSpc>
                <a:spcPct val="115000"/>
              </a:lnSpc>
              <a:spcBef>
                <a:spcPts val="0"/>
              </a:spcBef>
              <a:spcAft>
                <a:spcPts val="0"/>
              </a:spcAft>
              <a:buSzPts val="1400"/>
              <a:buFont typeface="Times New Roman"/>
              <a:buAutoNum type="arabicPeriod"/>
            </a:pPr>
            <a:r>
              <a:rPr lang="en-GB">
                <a:latin typeface="Times New Roman"/>
                <a:ea typeface="Times New Roman"/>
                <a:cs typeface="Times New Roman"/>
                <a:sym typeface="Times New Roman"/>
              </a:rPr>
              <a:t>When LDP is very minimum and HDP is high ,triglycerides is minimum, systolic level is minimum and diastolic level is minimum – chances of getting heart disease is very low.</a:t>
            </a:r>
            <a:endParaRPr>
              <a:latin typeface="Times New Roman"/>
              <a:ea typeface="Times New Roman"/>
              <a:cs typeface="Times New Roman"/>
              <a:sym typeface="Times New Roman"/>
            </a:endParaRPr>
          </a:p>
          <a:p>
            <a:pPr indent="-317500" lvl="0" marL="457200" rtl="0" algn="just">
              <a:lnSpc>
                <a:spcPct val="115000"/>
              </a:lnSpc>
              <a:spcBef>
                <a:spcPts val="0"/>
              </a:spcBef>
              <a:spcAft>
                <a:spcPts val="0"/>
              </a:spcAft>
              <a:buSzPts val="1400"/>
              <a:buFont typeface="Times New Roman"/>
              <a:buAutoNum type="arabicPeriod"/>
            </a:pPr>
            <a:r>
              <a:rPr lang="en-GB">
                <a:latin typeface="Times New Roman"/>
                <a:ea typeface="Times New Roman"/>
                <a:cs typeface="Times New Roman"/>
                <a:sym typeface="Times New Roman"/>
              </a:rPr>
              <a:t>When LDP is minimum , HDP is high , triglycerides is minimum, systolic level is minimum and diastolic level is minimum –chances of getting heart disease is very low.</a:t>
            </a:r>
            <a:endParaRPr>
              <a:latin typeface="Times New Roman"/>
              <a:ea typeface="Times New Roman"/>
              <a:cs typeface="Times New Roman"/>
              <a:sym typeface="Times New Roman"/>
            </a:endParaRPr>
          </a:p>
          <a:p>
            <a:pPr indent="-317500" lvl="0" marL="457200" rtl="0" algn="just">
              <a:lnSpc>
                <a:spcPct val="115000"/>
              </a:lnSpc>
              <a:spcBef>
                <a:spcPts val="0"/>
              </a:spcBef>
              <a:spcAft>
                <a:spcPts val="0"/>
              </a:spcAft>
              <a:buSzPts val="1400"/>
              <a:buFont typeface="Times New Roman"/>
              <a:buAutoNum type="arabicPeriod"/>
            </a:pPr>
            <a:r>
              <a:rPr lang="en-GB">
                <a:latin typeface="Times New Roman"/>
                <a:ea typeface="Times New Roman"/>
                <a:cs typeface="Times New Roman"/>
                <a:sym typeface="Times New Roman"/>
              </a:rPr>
              <a:t>When LDP is nearly high , HDP is high , triglycerides is minimum , systolic level is minimum and diastolic level is minimum – chances of getting heart disease is medium.</a:t>
            </a:r>
            <a:endParaRPr>
              <a:latin typeface="Times New Roman"/>
              <a:ea typeface="Times New Roman"/>
              <a:cs typeface="Times New Roman"/>
              <a:sym typeface="Times New Roman"/>
            </a:endParaRPr>
          </a:p>
          <a:p>
            <a:pPr indent="-317500" lvl="0" marL="457200" rtl="0" algn="just">
              <a:lnSpc>
                <a:spcPct val="115000"/>
              </a:lnSpc>
              <a:spcBef>
                <a:spcPts val="0"/>
              </a:spcBef>
              <a:spcAft>
                <a:spcPts val="0"/>
              </a:spcAft>
              <a:buSzPts val="1400"/>
              <a:buFont typeface="Times New Roman"/>
              <a:buAutoNum type="arabicPeriod"/>
            </a:pPr>
            <a:r>
              <a:rPr lang="en-GB">
                <a:latin typeface="Times New Roman"/>
                <a:ea typeface="Times New Roman"/>
                <a:cs typeface="Times New Roman"/>
                <a:sym typeface="Times New Roman"/>
              </a:rPr>
              <a:t> When LDP is high , HDP is high , triglycerides is minimum, systolic level is minimum and diastolic level is minimum –chances of getting heart disease is medium.</a:t>
            </a:r>
            <a:endParaRPr>
              <a:latin typeface="Times New Roman"/>
              <a:ea typeface="Times New Roman"/>
              <a:cs typeface="Times New Roman"/>
              <a:sym typeface="Times New Roman"/>
            </a:endParaRPr>
          </a:p>
          <a:p>
            <a:pPr indent="-317500" lvl="0" marL="457200" rtl="0" algn="just">
              <a:lnSpc>
                <a:spcPct val="115000"/>
              </a:lnSpc>
              <a:spcBef>
                <a:spcPts val="0"/>
              </a:spcBef>
              <a:spcAft>
                <a:spcPts val="0"/>
              </a:spcAft>
              <a:buSzPts val="1400"/>
              <a:buFont typeface="Times New Roman"/>
              <a:buAutoNum type="arabicPeriod"/>
            </a:pPr>
            <a:r>
              <a:rPr lang="en-GB">
                <a:latin typeface="Times New Roman"/>
                <a:ea typeface="Times New Roman"/>
                <a:cs typeface="Times New Roman"/>
                <a:sym typeface="Times New Roman"/>
              </a:rPr>
              <a:t>When LDP is very high,  HDP is high,  triglycerides is minimum,  systolic level is minimum and diastolic level is minimum – chances of getting heart disease is medium.</a:t>
            </a:r>
            <a:endParaRPr>
              <a:latin typeface="Times New Roman"/>
              <a:ea typeface="Times New Roman"/>
              <a:cs typeface="Times New Roman"/>
              <a:sym typeface="Times New Roman"/>
            </a:endParaRPr>
          </a:p>
          <a:p>
            <a:pPr indent="-317500" lvl="0" marL="457200" rtl="0" algn="just">
              <a:lnSpc>
                <a:spcPct val="115000"/>
              </a:lnSpc>
              <a:spcBef>
                <a:spcPts val="0"/>
              </a:spcBef>
              <a:spcAft>
                <a:spcPts val="0"/>
              </a:spcAft>
              <a:buSzPts val="1400"/>
              <a:buFont typeface="Times New Roman"/>
              <a:buAutoNum type="arabicPeriod"/>
            </a:pPr>
            <a:r>
              <a:rPr lang="en-GB">
                <a:latin typeface="Times New Roman"/>
                <a:ea typeface="Times New Roman"/>
                <a:cs typeface="Times New Roman"/>
                <a:sym typeface="Times New Roman"/>
              </a:rPr>
              <a:t>When LDP is very minimum,  HDP is moderate, triglycerides is minimum , systolic level is minimum and diastolic level is minimum – chances of getting heart disease is medium.</a:t>
            </a:r>
            <a:endParaRPr>
              <a:latin typeface="Times New Roman"/>
              <a:ea typeface="Times New Roman"/>
              <a:cs typeface="Times New Roman"/>
              <a:sym typeface="Times New Roman"/>
            </a:endParaRPr>
          </a:p>
          <a:p>
            <a:pPr indent="-317500" lvl="0" marL="457200" rtl="0" algn="just">
              <a:lnSpc>
                <a:spcPct val="115000"/>
              </a:lnSpc>
              <a:spcBef>
                <a:spcPts val="0"/>
              </a:spcBef>
              <a:spcAft>
                <a:spcPts val="0"/>
              </a:spcAft>
              <a:buSzPts val="1400"/>
              <a:buFont typeface="Times New Roman"/>
              <a:buAutoNum type="arabicPeriod"/>
            </a:pPr>
            <a:r>
              <a:rPr lang="en-GB">
                <a:latin typeface="Times New Roman"/>
                <a:ea typeface="Times New Roman"/>
                <a:cs typeface="Times New Roman"/>
                <a:sym typeface="Times New Roman"/>
              </a:rPr>
              <a:t>When LDP is very minimum , HDP is minimum, triglycerides is minimum, systolic level is minimum and diastolic level is minimum – chances of getting heart disease is medium.</a:t>
            </a:r>
            <a:endParaRPr>
              <a:latin typeface="Times New Roman"/>
              <a:ea typeface="Times New Roman"/>
              <a:cs typeface="Times New Roman"/>
              <a:sym typeface="Times New Roman"/>
            </a:endParaRPr>
          </a:p>
          <a:p>
            <a:pPr indent="0" lvl="0" marL="0" rtl="0" algn="l">
              <a:spcBef>
                <a:spcPts val="0"/>
              </a:spcBef>
              <a:spcAft>
                <a:spcPts val="0"/>
              </a:spcAft>
              <a:buNone/>
            </a:pPr>
            <a:r>
              <a:t/>
            </a:r>
            <a:endParaRPr>
              <a:latin typeface="Proxima Nova"/>
              <a:ea typeface="Proxima Nova"/>
              <a:cs typeface="Proxima Nova"/>
              <a:sym typeface="Proxima Nova"/>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29"/>
          <p:cNvSpPr txBox="1"/>
          <p:nvPr>
            <p:ph idx="4294967295" type="title"/>
          </p:nvPr>
        </p:nvSpPr>
        <p:spPr>
          <a:xfrm>
            <a:off x="3216975" y="43965"/>
            <a:ext cx="3005700" cy="510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GB" sz="2000">
                <a:solidFill>
                  <a:srgbClr val="000000"/>
                </a:solidFill>
                <a:latin typeface="Times New Roman"/>
                <a:ea typeface="Times New Roman"/>
                <a:cs typeface="Times New Roman"/>
                <a:sym typeface="Times New Roman"/>
              </a:rPr>
              <a:t>RULES FOLLOWED</a:t>
            </a:r>
            <a:endParaRPr sz="2000">
              <a:solidFill>
                <a:srgbClr val="000000"/>
              </a:solidFill>
              <a:latin typeface="Times New Roman"/>
              <a:ea typeface="Times New Roman"/>
              <a:cs typeface="Times New Roman"/>
              <a:sym typeface="Times New Roman"/>
            </a:endParaRPr>
          </a:p>
          <a:p>
            <a:pPr indent="0" lvl="0" marL="0" rtl="0" algn="l">
              <a:lnSpc>
                <a:spcPct val="100000"/>
              </a:lnSpc>
              <a:spcBef>
                <a:spcPts val="1000"/>
              </a:spcBef>
              <a:spcAft>
                <a:spcPts val="0"/>
              </a:spcAft>
              <a:buSzPts val="1000"/>
              <a:buNone/>
            </a:pPr>
            <a:r>
              <a:t/>
            </a:r>
            <a:endParaRPr sz="2000" u="sng">
              <a:solidFill>
                <a:srgbClr val="000000"/>
              </a:solidFill>
              <a:latin typeface="Times New Roman"/>
              <a:ea typeface="Times New Roman"/>
              <a:cs typeface="Times New Roman"/>
              <a:sym typeface="Times New Roman"/>
            </a:endParaRPr>
          </a:p>
        </p:txBody>
      </p:sp>
      <p:sp>
        <p:nvSpPr>
          <p:cNvPr id="197" name="Google Shape;197;p29"/>
          <p:cNvSpPr txBox="1"/>
          <p:nvPr/>
        </p:nvSpPr>
        <p:spPr>
          <a:xfrm>
            <a:off x="188175" y="702525"/>
            <a:ext cx="8656200" cy="3869700"/>
          </a:xfrm>
          <a:prstGeom prst="rect">
            <a:avLst/>
          </a:prstGeom>
          <a:noFill/>
          <a:ln>
            <a:noFill/>
          </a:ln>
        </p:spPr>
        <p:txBody>
          <a:bodyPr anchorCtr="0" anchor="t" bIns="91425" lIns="91425" spcFirstLastPara="1" rIns="91425" wrap="square" tIns="91425">
            <a:spAutoFit/>
          </a:bodyPr>
          <a:lstStyle/>
          <a:p>
            <a:pPr indent="-317500" lvl="0" marL="457200" rtl="0" algn="just">
              <a:lnSpc>
                <a:spcPct val="115000"/>
              </a:lnSpc>
              <a:spcBef>
                <a:spcPts val="0"/>
              </a:spcBef>
              <a:spcAft>
                <a:spcPts val="0"/>
              </a:spcAft>
              <a:buSzPts val="1400"/>
              <a:buFont typeface="Times New Roman"/>
              <a:buAutoNum type="arabicPeriod" startAt="8"/>
            </a:pPr>
            <a:r>
              <a:rPr lang="en-GB">
                <a:latin typeface="Times New Roman"/>
                <a:ea typeface="Times New Roman"/>
                <a:cs typeface="Times New Roman"/>
                <a:sym typeface="Times New Roman"/>
              </a:rPr>
              <a:t>When LDP is very minimum,  HDP is minimum, triglycerides is high, systolic level is minimum and diastolic level is minimum – heart disease is chance to occur.chances of getting heart disease is medium.</a:t>
            </a:r>
            <a:endParaRPr>
              <a:latin typeface="Times New Roman"/>
              <a:ea typeface="Times New Roman"/>
              <a:cs typeface="Times New Roman"/>
              <a:sym typeface="Times New Roman"/>
            </a:endParaRPr>
          </a:p>
          <a:p>
            <a:pPr indent="-317500" lvl="0" marL="457200" rtl="0" algn="just">
              <a:lnSpc>
                <a:spcPct val="115000"/>
              </a:lnSpc>
              <a:spcBef>
                <a:spcPts val="0"/>
              </a:spcBef>
              <a:spcAft>
                <a:spcPts val="0"/>
              </a:spcAft>
              <a:buSzPts val="1400"/>
              <a:buFont typeface="Times New Roman"/>
              <a:buAutoNum type="arabicPeriod" startAt="8"/>
            </a:pPr>
            <a:r>
              <a:rPr lang="en-GB">
                <a:latin typeface="Times New Roman"/>
                <a:ea typeface="Times New Roman"/>
                <a:cs typeface="Times New Roman"/>
                <a:sym typeface="Times New Roman"/>
              </a:rPr>
              <a:t>When LDP is very minimum,  HDP is minimum,  triglycerides is very high,  systolic level is minimum and diastolic level is minimum –chances of getting heart disease is high.</a:t>
            </a:r>
            <a:endParaRPr>
              <a:latin typeface="Times New Roman"/>
              <a:ea typeface="Times New Roman"/>
              <a:cs typeface="Times New Roman"/>
              <a:sym typeface="Times New Roman"/>
            </a:endParaRPr>
          </a:p>
          <a:p>
            <a:pPr indent="-317500" lvl="0" marL="457200" rtl="0" algn="just">
              <a:lnSpc>
                <a:spcPct val="115000"/>
              </a:lnSpc>
              <a:spcBef>
                <a:spcPts val="0"/>
              </a:spcBef>
              <a:spcAft>
                <a:spcPts val="0"/>
              </a:spcAft>
              <a:buSzPts val="1400"/>
              <a:buFont typeface="Times New Roman"/>
              <a:buAutoNum type="arabicPeriod" startAt="8"/>
            </a:pPr>
            <a:r>
              <a:rPr lang="en-GB">
                <a:latin typeface="Times New Roman"/>
                <a:ea typeface="Times New Roman"/>
                <a:cs typeface="Times New Roman"/>
                <a:sym typeface="Times New Roman"/>
              </a:rPr>
              <a:t>When LDP is very minimum , HDP is minimum , triglycerides is very high, systolic level is average and diastolic level is minimum – chances of getting heart disease is high.</a:t>
            </a:r>
            <a:endParaRPr>
              <a:latin typeface="Times New Roman"/>
              <a:ea typeface="Times New Roman"/>
              <a:cs typeface="Times New Roman"/>
              <a:sym typeface="Times New Roman"/>
            </a:endParaRPr>
          </a:p>
          <a:p>
            <a:pPr indent="-317500" lvl="0" marL="457200" rtl="0" algn="just">
              <a:lnSpc>
                <a:spcPct val="115000"/>
              </a:lnSpc>
              <a:spcBef>
                <a:spcPts val="0"/>
              </a:spcBef>
              <a:spcAft>
                <a:spcPts val="0"/>
              </a:spcAft>
              <a:buSzPts val="1400"/>
              <a:buFont typeface="Times New Roman"/>
              <a:buAutoNum type="arabicPeriod" startAt="8"/>
            </a:pPr>
            <a:r>
              <a:rPr lang="en-GB">
                <a:latin typeface="Times New Roman"/>
                <a:ea typeface="Times New Roman"/>
                <a:cs typeface="Times New Roman"/>
                <a:sym typeface="Times New Roman"/>
              </a:rPr>
              <a:t>When LDP is very minimum,  HDP is minimum,  triglycerides is very high,  systolic level is high and diastolic level is minimum –chances of getting heart disease is high.</a:t>
            </a:r>
            <a:endParaRPr>
              <a:latin typeface="Times New Roman"/>
              <a:ea typeface="Times New Roman"/>
              <a:cs typeface="Times New Roman"/>
              <a:sym typeface="Times New Roman"/>
            </a:endParaRPr>
          </a:p>
          <a:p>
            <a:pPr indent="-317500" lvl="0" marL="457200" rtl="0" algn="just">
              <a:lnSpc>
                <a:spcPct val="115000"/>
              </a:lnSpc>
              <a:spcBef>
                <a:spcPts val="0"/>
              </a:spcBef>
              <a:spcAft>
                <a:spcPts val="0"/>
              </a:spcAft>
              <a:buSzPts val="1400"/>
              <a:buFont typeface="Times New Roman"/>
              <a:buAutoNum type="arabicPeriod" startAt="8"/>
            </a:pPr>
            <a:r>
              <a:rPr lang="en-GB">
                <a:latin typeface="Times New Roman"/>
                <a:ea typeface="Times New Roman"/>
                <a:cs typeface="Times New Roman"/>
                <a:sym typeface="Times New Roman"/>
              </a:rPr>
              <a:t>When LDP is very minimum,  HDP is minimum,  triglycerides is very high,  systolic level is minimum and diastolic level is minimum – chances of getting heart disease is high</a:t>
            </a:r>
            <a:endParaRPr>
              <a:latin typeface="Times New Roman"/>
              <a:ea typeface="Times New Roman"/>
              <a:cs typeface="Times New Roman"/>
              <a:sym typeface="Times New Roman"/>
            </a:endParaRPr>
          </a:p>
          <a:p>
            <a:pPr indent="-317500" lvl="0" marL="457200" rtl="0" algn="just">
              <a:lnSpc>
                <a:spcPct val="115000"/>
              </a:lnSpc>
              <a:spcBef>
                <a:spcPts val="0"/>
              </a:spcBef>
              <a:spcAft>
                <a:spcPts val="0"/>
              </a:spcAft>
              <a:buSzPts val="1400"/>
              <a:buFont typeface="Times New Roman"/>
              <a:buAutoNum type="arabicPeriod" startAt="8"/>
            </a:pPr>
            <a:r>
              <a:rPr lang="en-GB">
                <a:latin typeface="Times New Roman"/>
                <a:ea typeface="Times New Roman"/>
                <a:cs typeface="Times New Roman"/>
                <a:sym typeface="Times New Roman"/>
              </a:rPr>
              <a:t>When LDP is very minimum,  HDP is minimum,  triglycerides is very high,  systolic level is very high and diastolic level is high – chances of getting heart disease is medium. </a:t>
            </a:r>
            <a:endParaRPr>
              <a:latin typeface="Times New Roman"/>
              <a:ea typeface="Times New Roman"/>
              <a:cs typeface="Times New Roman"/>
              <a:sym typeface="Times New Roman"/>
            </a:endParaRPr>
          </a:p>
          <a:p>
            <a:pPr indent="-317500" lvl="0" marL="457200" rtl="0" algn="just">
              <a:lnSpc>
                <a:spcPct val="115000"/>
              </a:lnSpc>
              <a:spcBef>
                <a:spcPts val="0"/>
              </a:spcBef>
              <a:spcAft>
                <a:spcPts val="0"/>
              </a:spcAft>
              <a:buSzPts val="1400"/>
              <a:buFont typeface="Times New Roman"/>
              <a:buAutoNum type="arabicPeriod" startAt="8"/>
            </a:pPr>
            <a:r>
              <a:rPr lang="en-GB">
                <a:latin typeface="Times New Roman"/>
                <a:ea typeface="Times New Roman"/>
                <a:cs typeface="Times New Roman"/>
                <a:sym typeface="Times New Roman"/>
              </a:rPr>
              <a:t>When LDP is very minimum,  HDP is minimum,  triglycerides is very high ,  systolic level is high and diastolic level is very high – chances of getting heart disease is low. </a:t>
            </a:r>
            <a:endParaRPr>
              <a:latin typeface="Times New Roman"/>
              <a:ea typeface="Times New Roman"/>
              <a:cs typeface="Times New Roman"/>
              <a:sym typeface="Times New Roman"/>
            </a:endParaRPr>
          </a:p>
          <a:p>
            <a:pPr indent="0" lvl="0" marL="457200" rtl="0" algn="just">
              <a:lnSpc>
                <a:spcPct val="115000"/>
              </a:lnSpc>
              <a:spcBef>
                <a:spcPts val="0"/>
              </a:spcBef>
              <a:spcAft>
                <a:spcPts val="0"/>
              </a:spcAft>
              <a:buNone/>
            </a:pPr>
            <a:r>
              <a:t/>
            </a:r>
            <a:endParaRPr>
              <a:latin typeface="Times New Roman"/>
              <a:ea typeface="Times New Roman"/>
              <a:cs typeface="Times New Roman"/>
              <a:sym typeface="Times New Roman"/>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30"/>
          <p:cNvSpPr txBox="1"/>
          <p:nvPr>
            <p:ph idx="4294967295" type="title"/>
          </p:nvPr>
        </p:nvSpPr>
        <p:spPr>
          <a:xfrm>
            <a:off x="3216975" y="43965"/>
            <a:ext cx="3005700" cy="510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GB" sz="2000">
                <a:solidFill>
                  <a:srgbClr val="000000"/>
                </a:solidFill>
                <a:latin typeface="Times New Roman"/>
                <a:ea typeface="Times New Roman"/>
                <a:cs typeface="Times New Roman"/>
                <a:sym typeface="Times New Roman"/>
              </a:rPr>
              <a:t>RULES FOLLOWED</a:t>
            </a:r>
            <a:endParaRPr sz="2000">
              <a:solidFill>
                <a:srgbClr val="000000"/>
              </a:solidFill>
              <a:latin typeface="Times New Roman"/>
              <a:ea typeface="Times New Roman"/>
              <a:cs typeface="Times New Roman"/>
              <a:sym typeface="Times New Roman"/>
            </a:endParaRPr>
          </a:p>
          <a:p>
            <a:pPr indent="0" lvl="0" marL="0" rtl="0" algn="l">
              <a:lnSpc>
                <a:spcPct val="100000"/>
              </a:lnSpc>
              <a:spcBef>
                <a:spcPts val="1000"/>
              </a:spcBef>
              <a:spcAft>
                <a:spcPts val="0"/>
              </a:spcAft>
              <a:buSzPts val="1000"/>
              <a:buNone/>
            </a:pPr>
            <a:r>
              <a:t/>
            </a:r>
            <a:endParaRPr sz="2000" u="sng">
              <a:solidFill>
                <a:srgbClr val="000000"/>
              </a:solidFill>
              <a:latin typeface="Times New Roman"/>
              <a:ea typeface="Times New Roman"/>
              <a:cs typeface="Times New Roman"/>
              <a:sym typeface="Times New Roman"/>
            </a:endParaRPr>
          </a:p>
        </p:txBody>
      </p:sp>
      <p:sp>
        <p:nvSpPr>
          <p:cNvPr id="203" name="Google Shape;203;p30"/>
          <p:cNvSpPr txBox="1"/>
          <p:nvPr/>
        </p:nvSpPr>
        <p:spPr>
          <a:xfrm>
            <a:off x="188175" y="702525"/>
            <a:ext cx="8656200" cy="3374100"/>
          </a:xfrm>
          <a:prstGeom prst="rect">
            <a:avLst/>
          </a:prstGeom>
          <a:noFill/>
          <a:ln>
            <a:noFill/>
          </a:ln>
        </p:spPr>
        <p:txBody>
          <a:bodyPr anchorCtr="0" anchor="t" bIns="91425" lIns="91425" spcFirstLastPara="1" rIns="91425" wrap="square" tIns="91425">
            <a:spAutoFit/>
          </a:bodyPr>
          <a:lstStyle/>
          <a:p>
            <a:pPr indent="-317500" lvl="0" marL="457200" rtl="0" algn="just">
              <a:lnSpc>
                <a:spcPct val="115000"/>
              </a:lnSpc>
              <a:spcBef>
                <a:spcPts val="0"/>
              </a:spcBef>
              <a:spcAft>
                <a:spcPts val="0"/>
              </a:spcAft>
              <a:buSzPts val="1400"/>
              <a:buFont typeface="Times New Roman"/>
              <a:buAutoNum type="arabicPeriod" startAt="15"/>
            </a:pPr>
            <a:r>
              <a:rPr lang="en-GB">
                <a:latin typeface="Times New Roman"/>
                <a:ea typeface="Times New Roman"/>
                <a:cs typeface="Times New Roman"/>
                <a:sym typeface="Times New Roman"/>
              </a:rPr>
              <a:t>When LDP is minimum ,  HDP is high , triglycerides is minimum, systolic level is very high and diastolic level is minimum –  chances of getting heart disease is low. </a:t>
            </a:r>
            <a:endParaRPr>
              <a:latin typeface="Times New Roman"/>
              <a:ea typeface="Times New Roman"/>
              <a:cs typeface="Times New Roman"/>
              <a:sym typeface="Times New Roman"/>
            </a:endParaRPr>
          </a:p>
          <a:p>
            <a:pPr indent="-317500" lvl="0" marL="457200" rtl="0" algn="just">
              <a:lnSpc>
                <a:spcPct val="115000"/>
              </a:lnSpc>
              <a:spcBef>
                <a:spcPts val="0"/>
              </a:spcBef>
              <a:spcAft>
                <a:spcPts val="0"/>
              </a:spcAft>
              <a:buSzPts val="1400"/>
              <a:buFont typeface="Times New Roman"/>
              <a:buAutoNum type="arabicPeriod" startAt="15"/>
            </a:pPr>
            <a:r>
              <a:rPr lang="en-GB">
                <a:latin typeface="Times New Roman"/>
                <a:ea typeface="Times New Roman"/>
                <a:cs typeface="Times New Roman"/>
                <a:sym typeface="Times New Roman"/>
              </a:rPr>
              <a:t>When LDP is very minimum,  HDP is moderate,  triglycerides is minimum ,  systolic level is minimum and diastolic level is minimum –  chances of getting heart disease is low. </a:t>
            </a:r>
            <a:endParaRPr>
              <a:latin typeface="Times New Roman"/>
              <a:ea typeface="Times New Roman"/>
              <a:cs typeface="Times New Roman"/>
              <a:sym typeface="Times New Roman"/>
            </a:endParaRPr>
          </a:p>
          <a:p>
            <a:pPr indent="-317500" lvl="0" marL="457200" rtl="0" algn="just">
              <a:lnSpc>
                <a:spcPct val="115000"/>
              </a:lnSpc>
              <a:spcBef>
                <a:spcPts val="0"/>
              </a:spcBef>
              <a:spcAft>
                <a:spcPts val="0"/>
              </a:spcAft>
              <a:buSzPts val="1400"/>
              <a:buFont typeface="Times New Roman"/>
              <a:buAutoNum type="arabicPeriod" startAt="15"/>
            </a:pPr>
            <a:r>
              <a:rPr lang="en-GB">
                <a:latin typeface="Times New Roman"/>
                <a:ea typeface="Times New Roman"/>
                <a:cs typeface="Times New Roman"/>
                <a:sym typeface="Times New Roman"/>
              </a:rPr>
              <a:t>When LDP is very minimum,  HDP is moderate,  triglycerides is minimum,  systolic level is minimum and diastolic level is minimum – chances of getting heart disease is medium. </a:t>
            </a:r>
            <a:endParaRPr>
              <a:latin typeface="Times New Roman"/>
              <a:ea typeface="Times New Roman"/>
              <a:cs typeface="Times New Roman"/>
              <a:sym typeface="Times New Roman"/>
            </a:endParaRPr>
          </a:p>
          <a:p>
            <a:pPr indent="-317500" lvl="0" marL="457200" rtl="0" algn="just">
              <a:lnSpc>
                <a:spcPct val="115000"/>
              </a:lnSpc>
              <a:spcBef>
                <a:spcPts val="0"/>
              </a:spcBef>
              <a:spcAft>
                <a:spcPts val="0"/>
              </a:spcAft>
              <a:buSzPts val="1400"/>
              <a:buFont typeface="Times New Roman"/>
              <a:buAutoNum type="arabicPeriod" startAt="15"/>
            </a:pPr>
            <a:r>
              <a:rPr lang="en-GB">
                <a:latin typeface="Times New Roman"/>
                <a:ea typeface="Times New Roman"/>
                <a:cs typeface="Times New Roman"/>
                <a:sym typeface="Times New Roman"/>
              </a:rPr>
              <a:t>When LDP is minimum,  HDP is moderate,  triglycerides is medium,  systolic level is minimum and diastolic level is minimum –  chances of getting heart disease is low. </a:t>
            </a:r>
            <a:endParaRPr>
              <a:latin typeface="Times New Roman"/>
              <a:ea typeface="Times New Roman"/>
              <a:cs typeface="Times New Roman"/>
              <a:sym typeface="Times New Roman"/>
            </a:endParaRPr>
          </a:p>
          <a:p>
            <a:pPr indent="-317500" lvl="0" marL="457200" rtl="0" algn="just">
              <a:lnSpc>
                <a:spcPct val="115000"/>
              </a:lnSpc>
              <a:spcBef>
                <a:spcPts val="0"/>
              </a:spcBef>
              <a:spcAft>
                <a:spcPts val="0"/>
              </a:spcAft>
              <a:buSzPts val="1400"/>
              <a:buFont typeface="Times New Roman"/>
              <a:buAutoNum type="arabicPeriod" startAt="15"/>
            </a:pPr>
            <a:r>
              <a:rPr lang="en-GB">
                <a:latin typeface="Times New Roman"/>
                <a:ea typeface="Times New Roman"/>
                <a:cs typeface="Times New Roman"/>
                <a:sym typeface="Times New Roman"/>
              </a:rPr>
              <a:t>When LDP is high , HDP is high,  triglycerides is high and systolic level is minimum and diastolic level is minimum –  chances of getting heart disease is high. </a:t>
            </a:r>
            <a:endParaRPr>
              <a:latin typeface="Times New Roman"/>
              <a:ea typeface="Times New Roman"/>
              <a:cs typeface="Times New Roman"/>
              <a:sym typeface="Times New Roman"/>
            </a:endParaRPr>
          </a:p>
          <a:p>
            <a:pPr indent="-317500" lvl="0" marL="457200" rtl="0" algn="just">
              <a:lnSpc>
                <a:spcPct val="115000"/>
              </a:lnSpc>
              <a:spcBef>
                <a:spcPts val="0"/>
              </a:spcBef>
              <a:spcAft>
                <a:spcPts val="0"/>
              </a:spcAft>
              <a:buSzPts val="1400"/>
              <a:buFont typeface="Times New Roman"/>
              <a:buAutoNum type="arabicPeriod" startAt="15"/>
            </a:pPr>
            <a:r>
              <a:rPr lang="en-GB">
                <a:latin typeface="Times New Roman"/>
                <a:ea typeface="Times New Roman"/>
                <a:cs typeface="Times New Roman"/>
                <a:sym typeface="Times New Roman"/>
              </a:rPr>
              <a:t>When LDP is high ,  HDP is high ,  triglycerides is high,  systolic level is high and diastolic level is high – chances of getting heart disease is high</a:t>
            </a:r>
            <a:endParaRPr>
              <a:latin typeface="Times New Roman"/>
              <a:ea typeface="Times New Roman"/>
              <a:cs typeface="Times New Roman"/>
              <a:sym typeface="Times New Roman"/>
            </a:endParaRPr>
          </a:p>
          <a:p>
            <a:pPr indent="0" lvl="0" marL="0" rtl="0" algn="l">
              <a:spcBef>
                <a:spcPts val="0"/>
              </a:spcBef>
              <a:spcAft>
                <a:spcPts val="0"/>
              </a:spcAft>
              <a:buNone/>
            </a:pPr>
            <a:r>
              <a:t/>
            </a:r>
            <a:endParaRPr>
              <a:latin typeface="Times New Roman"/>
              <a:ea typeface="Times New Roman"/>
              <a:cs typeface="Times New Roman"/>
              <a:sym typeface="Times New Roman"/>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31"/>
          <p:cNvSpPr txBox="1"/>
          <p:nvPr>
            <p:ph type="title"/>
          </p:nvPr>
        </p:nvSpPr>
        <p:spPr>
          <a:xfrm>
            <a:off x="3011175" y="108825"/>
            <a:ext cx="3798900" cy="728100"/>
          </a:xfrm>
          <a:prstGeom prst="rect">
            <a:avLst/>
          </a:prstGeom>
          <a:noFill/>
          <a:ln>
            <a:noFill/>
          </a:ln>
        </p:spPr>
        <p:txBody>
          <a:bodyPr anchorCtr="0" anchor="t" bIns="91425" lIns="91425" spcFirstLastPara="1" rIns="91425" wrap="square" tIns="91425">
            <a:normAutofit/>
          </a:bodyPr>
          <a:lstStyle/>
          <a:p>
            <a:pPr indent="0" lvl="0" marL="0" rtl="0" algn="ctr">
              <a:lnSpc>
                <a:spcPct val="150000"/>
              </a:lnSpc>
              <a:spcBef>
                <a:spcPts val="0"/>
              </a:spcBef>
              <a:spcAft>
                <a:spcPts val="0"/>
              </a:spcAft>
              <a:buNone/>
            </a:pPr>
            <a:r>
              <a:rPr lang="en-GB" sz="2000">
                <a:solidFill>
                  <a:srgbClr val="000000"/>
                </a:solidFill>
                <a:latin typeface="Times New Roman"/>
                <a:ea typeface="Times New Roman"/>
                <a:cs typeface="Times New Roman"/>
                <a:sym typeface="Times New Roman"/>
              </a:rPr>
              <a:t>CODE AND DISCUSSION</a:t>
            </a:r>
            <a:endParaRPr sz="2000" u="sng">
              <a:solidFill>
                <a:srgbClr val="000000"/>
              </a:solidFill>
              <a:latin typeface="Times New Roman"/>
              <a:ea typeface="Times New Roman"/>
              <a:cs typeface="Times New Roman"/>
              <a:sym typeface="Times New Roman"/>
            </a:endParaRPr>
          </a:p>
        </p:txBody>
      </p:sp>
      <p:sp>
        <p:nvSpPr>
          <p:cNvPr id="209" name="Google Shape;209;p31"/>
          <p:cNvSpPr txBox="1"/>
          <p:nvPr/>
        </p:nvSpPr>
        <p:spPr>
          <a:xfrm>
            <a:off x="367525" y="681150"/>
            <a:ext cx="8263500" cy="3693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GB" sz="1200">
                <a:latin typeface="Times New Roman"/>
                <a:ea typeface="Times New Roman"/>
                <a:cs typeface="Times New Roman"/>
                <a:sym typeface="Times New Roman"/>
              </a:rPr>
              <a:t>The fuzzy logic code  for heart disease prediction is  as follows and it is carried out  in jupyter notebook</a:t>
            </a:r>
            <a:endParaRPr sz="1200">
              <a:latin typeface="Times New Roman"/>
              <a:ea typeface="Times New Roman"/>
              <a:cs typeface="Times New Roman"/>
              <a:sym typeface="Times New Roman"/>
            </a:endParaRPr>
          </a:p>
        </p:txBody>
      </p:sp>
      <p:pic>
        <p:nvPicPr>
          <p:cNvPr id="210" name="Google Shape;210;p31"/>
          <p:cNvPicPr preferRelativeResize="0"/>
          <p:nvPr/>
        </p:nvPicPr>
        <p:blipFill rotWithShape="1">
          <a:blip r:embed="rId3">
            <a:alphaModFix/>
          </a:blip>
          <a:srcRect b="5094" l="7208" r="9165" t="28741"/>
          <a:stretch/>
        </p:blipFill>
        <p:spPr>
          <a:xfrm>
            <a:off x="457200" y="1202850"/>
            <a:ext cx="6860325" cy="33510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32"/>
          <p:cNvSpPr txBox="1"/>
          <p:nvPr>
            <p:ph type="title"/>
          </p:nvPr>
        </p:nvSpPr>
        <p:spPr>
          <a:xfrm>
            <a:off x="3011175" y="108825"/>
            <a:ext cx="3798900" cy="728100"/>
          </a:xfrm>
          <a:prstGeom prst="rect">
            <a:avLst/>
          </a:prstGeom>
          <a:noFill/>
          <a:ln>
            <a:noFill/>
          </a:ln>
        </p:spPr>
        <p:txBody>
          <a:bodyPr anchorCtr="0" anchor="t" bIns="91425" lIns="91425" spcFirstLastPara="1" rIns="91425" wrap="square" tIns="91425">
            <a:normAutofit/>
          </a:bodyPr>
          <a:lstStyle/>
          <a:p>
            <a:pPr indent="0" lvl="0" marL="0" rtl="0" algn="ctr">
              <a:lnSpc>
                <a:spcPct val="150000"/>
              </a:lnSpc>
              <a:spcBef>
                <a:spcPts val="0"/>
              </a:spcBef>
              <a:spcAft>
                <a:spcPts val="0"/>
              </a:spcAft>
              <a:buNone/>
            </a:pPr>
            <a:r>
              <a:rPr lang="en-GB" sz="2000">
                <a:solidFill>
                  <a:srgbClr val="000000"/>
                </a:solidFill>
                <a:latin typeface="Times New Roman"/>
                <a:ea typeface="Times New Roman"/>
                <a:cs typeface="Times New Roman"/>
                <a:sym typeface="Times New Roman"/>
              </a:rPr>
              <a:t>CODE AND DISCUSSION</a:t>
            </a:r>
            <a:endParaRPr sz="2000" u="sng">
              <a:solidFill>
                <a:srgbClr val="000000"/>
              </a:solidFill>
              <a:latin typeface="Times New Roman"/>
              <a:ea typeface="Times New Roman"/>
              <a:cs typeface="Times New Roman"/>
              <a:sym typeface="Times New Roman"/>
            </a:endParaRPr>
          </a:p>
        </p:txBody>
      </p:sp>
      <p:pic>
        <p:nvPicPr>
          <p:cNvPr id="216" name="Google Shape;216;p32"/>
          <p:cNvPicPr preferRelativeResize="0"/>
          <p:nvPr/>
        </p:nvPicPr>
        <p:blipFill rotWithShape="1">
          <a:blip r:embed="rId3">
            <a:alphaModFix/>
          </a:blip>
          <a:srcRect b="5382" l="6942" r="9002" t="28167"/>
          <a:stretch/>
        </p:blipFill>
        <p:spPr>
          <a:xfrm>
            <a:off x="609600" y="677425"/>
            <a:ext cx="7073600" cy="37133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33"/>
          <p:cNvSpPr txBox="1"/>
          <p:nvPr>
            <p:ph type="title"/>
          </p:nvPr>
        </p:nvSpPr>
        <p:spPr>
          <a:xfrm>
            <a:off x="3011175" y="108825"/>
            <a:ext cx="3798900" cy="728100"/>
          </a:xfrm>
          <a:prstGeom prst="rect">
            <a:avLst/>
          </a:prstGeom>
          <a:noFill/>
          <a:ln>
            <a:noFill/>
          </a:ln>
        </p:spPr>
        <p:txBody>
          <a:bodyPr anchorCtr="0" anchor="t" bIns="91425" lIns="91425" spcFirstLastPara="1" rIns="91425" wrap="square" tIns="91425">
            <a:normAutofit/>
          </a:bodyPr>
          <a:lstStyle/>
          <a:p>
            <a:pPr indent="0" lvl="0" marL="0" rtl="0" algn="ctr">
              <a:lnSpc>
                <a:spcPct val="150000"/>
              </a:lnSpc>
              <a:spcBef>
                <a:spcPts val="0"/>
              </a:spcBef>
              <a:spcAft>
                <a:spcPts val="0"/>
              </a:spcAft>
              <a:buNone/>
            </a:pPr>
            <a:r>
              <a:rPr lang="en-GB" sz="2000">
                <a:solidFill>
                  <a:srgbClr val="000000"/>
                </a:solidFill>
                <a:latin typeface="Times New Roman"/>
                <a:ea typeface="Times New Roman"/>
                <a:cs typeface="Times New Roman"/>
                <a:sym typeface="Times New Roman"/>
              </a:rPr>
              <a:t>CODE AND DISCUSSION</a:t>
            </a:r>
            <a:endParaRPr sz="2000" u="sng">
              <a:solidFill>
                <a:srgbClr val="000000"/>
              </a:solidFill>
              <a:latin typeface="Times New Roman"/>
              <a:ea typeface="Times New Roman"/>
              <a:cs typeface="Times New Roman"/>
              <a:sym typeface="Times New Roman"/>
            </a:endParaRPr>
          </a:p>
        </p:txBody>
      </p:sp>
      <p:pic>
        <p:nvPicPr>
          <p:cNvPr id="222" name="Google Shape;222;p33"/>
          <p:cNvPicPr preferRelativeResize="0"/>
          <p:nvPr/>
        </p:nvPicPr>
        <p:blipFill rotWithShape="1">
          <a:blip r:embed="rId3">
            <a:alphaModFix/>
          </a:blip>
          <a:srcRect b="15076" l="7203" r="9518" t="28307"/>
          <a:stretch/>
        </p:blipFill>
        <p:spPr>
          <a:xfrm>
            <a:off x="955300" y="614700"/>
            <a:ext cx="7514524" cy="3600450"/>
          </a:xfrm>
          <a:prstGeom prst="rect">
            <a:avLst/>
          </a:prstGeom>
          <a:noFill/>
          <a:ln>
            <a:noFill/>
          </a:ln>
        </p:spPr>
      </p:pic>
      <p:sp>
        <p:nvSpPr>
          <p:cNvPr id="223" name="Google Shape;223;p33"/>
          <p:cNvSpPr txBox="1"/>
          <p:nvPr/>
        </p:nvSpPr>
        <p:spPr>
          <a:xfrm>
            <a:off x="100350" y="4343400"/>
            <a:ext cx="8794200" cy="1006500"/>
          </a:xfrm>
          <a:prstGeom prst="rect">
            <a:avLst/>
          </a:prstGeom>
          <a:noFill/>
          <a:ln>
            <a:noFill/>
          </a:ln>
        </p:spPr>
        <p:txBody>
          <a:bodyPr anchorCtr="0" anchor="t" bIns="91425" lIns="91425" spcFirstLastPara="1" rIns="91425" wrap="square" tIns="91425">
            <a:spAutoFit/>
          </a:bodyPr>
          <a:lstStyle/>
          <a:p>
            <a:pPr indent="-304800" lvl="0" marL="457200" rtl="0" algn="l">
              <a:lnSpc>
                <a:spcPct val="115000"/>
              </a:lnSpc>
              <a:spcBef>
                <a:spcPts val="0"/>
              </a:spcBef>
              <a:spcAft>
                <a:spcPts val="0"/>
              </a:spcAft>
              <a:buSzPts val="1200"/>
              <a:buFont typeface="Times New Roman"/>
              <a:buChar char="●"/>
            </a:pPr>
            <a:r>
              <a:rPr lang="en-GB" sz="1200">
                <a:latin typeface="Times New Roman"/>
                <a:ea typeface="Times New Roman"/>
                <a:cs typeface="Times New Roman"/>
                <a:sym typeface="Times New Roman"/>
              </a:rPr>
              <a:t>from the above code we can see one of the example where the LDP is 200, HDP is 70, triglyceride is 50 , systolic is 50 and diastolic is 2 which gives a percentile of getting heart disease as 49.5% which concludes a result of getting cancer is moderate. Likewise we can categorise as lower , moderate and higher chances of getting heart disease.</a:t>
            </a:r>
            <a:endParaRPr sz="1200">
              <a:latin typeface="Times New Roman"/>
              <a:ea typeface="Times New Roman"/>
              <a:cs typeface="Times New Roman"/>
              <a:sym typeface="Times New Roman"/>
            </a:endParaRPr>
          </a:p>
          <a:p>
            <a:pPr indent="0" lvl="0" marL="457200" rtl="0" algn="ctr">
              <a:lnSpc>
                <a:spcPct val="115000"/>
              </a:lnSpc>
              <a:spcBef>
                <a:spcPts val="0"/>
              </a:spcBef>
              <a:spcAft>
                <a:spcPts val="0"/>
              </a:spcAft>
              <a:buNone/>
            </a:pPr>
            <a:r>
              <a:t/>
            </a:r>
            <a:endParaRPr sz="1200">
              <a:latin typeface="Times New Roman"/>
              <a:ea typeface="Times New Roman"/>
              <a:cs typeface="Times New Roman"/>
              <a:sym typeface="Times New Roman"/>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16"/>
          <p:cNvSpPr txBox="1"/>
          <p:nvPr>
            <p:ph type="title"/>
          </p:nvPr>
        </p:nvSpPr>
        <p:spPr>
          <a:xfrm>
            <a:off x="1706625" y="873050"/>
            <a:ext cx="7038900" cy="914100"/>
          </a:xfrm>
          <a:prstGeom prst="rect">
            <a:avLst/>
          </a:prstGeom>
          <a:noFill/>
          <a:ln>
            <a:noFill/>
          </a:ln>
        </p:spPr>
        <p:txBody>
          <a:bodyPr anchorCtr="0" anchor="t" bIns="91425" lIns="91425" spcFirstLastPara="1" rIns="91425" wrap="square" tIns="91425">
            <a:normAutofit/>
          </a:bodyPr>
          <a:lstStyle/>
          <a:p>
            <a:pPr indent="0" lvl="0" marL="0" rtl="0" algn="just">
              <a:lnSpc>
                <a:spcPct val="100000"/>
              </a:lnSpc>
              <a:spcBef>
                <a:spcPts val="0"/>
              </a:spcBef>
              <a:spcAft>
                <a:spcPts val="0"/>
              </a:spcAft>
              <a:buSzPts val="2400"/>
              <a:buNone/>
            </a:pPr>
            <a:r>
              <a:rPr lang="en-GB">
                <a:solidFill>
                  <a:srgbClr val="000000"/>
                </a:solidFill>
                <a:latin typeface="Times New Roman"/>
                <a:ea typeface="Times New Roman"/>
                <a:cs typeface="Times New Roman"/>
                <a:sym typeface="Times New Roman"/>
              </a:rPr>
              <a:t>                                  </a:t>
            </a:r>
            <a:r>
              <a:rPr b="1" lang="en-GB">
                <a:solidFill>
                  <a:srgbClr val="000000"/>
                </a:solidFill>
                <a:latin typeface="Times New Roman"/>
                <a:ea typeface="Times New Roman"/>
                <a:cs typeface="Times New Roman"/>
                <a:sym typeface="Times New Roman"/>
              </a:rPr>
              <a:t> </a:t>
            </a:r>
            <a:r>
              <a:rPr b="1" lang="en-GB" u="sng">
                <a:solidFill>
                  <a:srgbClr val="000000"/>
                </a:solidFill>
                <a:latin typeface="Times New Roman"/>
                <a:ea typeface="Times New Roman"/>
                <a:cs typeface="Times New Roman"/>
                <a:sym typeface="Times New Roman"/>
              </a:rPr>
              <a:t>INDEX</a:t>
            </a:r>
            <a:endParaRPr b="1" u="sng">
              <a:solidFill>
                <a:srgbClr val="000000"/>
              </a:solidFill>
              <a:latin typeface="Times New Roman"/>
              <a:ea typeface="Times New Roman"/>
              <a:cs typeface="Times New Roman"/>
              <a:sym typeface="Times New Roman"/>
            </a:endParaRPr>
          </a:p>
        </p:txBody>
      </p:sp>
      <p:sp>
        <p:nvSpPr>
          <p:cNvPr id="91" name="Google Shape;91;p16"/>
          <p:cNvSpPr txBox="1"/>
          <p:nvPr>
            <p:ph idx="1" type="body"/>
          </p:nvPr>
        </p:nvSpPr>
        <p:spPr>
          <a:xfrm>
            <a:off x="4286875" y="1509100"/>
            <a:ext cx="4318500" cy="2722500"/>
          </a:xfrm>
          <a:prstGeom prst="rect">
            <a:avLst/>
          </a:prstGeom>
          <a:noFill/>
          <a:ln>
            <a:noFill/>
          </a:ln>
        </p:spPr>
        <p:txBody>
          <a:bodyPr anchorCtr="0" anchor="t" bIns="91425" lIns="91425" spcFirstLastPara="1" rIns="91425" wrap="square" tIns="91425">
            <a:normAutofit fontScale="85000" lnSpcReduction="20000"/>
          </a:bodyPr>
          <a:lstStyle/>
          <a:p>
            <a:pPr indent="0" lvl="0" marL="0" rtl="0" algn="just">
              <a:lnSpc>
                <a:spcPct val="115000"/>
              </a:lnSpc>
              <a:spcBef>
                <a:spcPts val="0"/>
              </a:spcBef>
              <a:spcAft>
                <a:spcPts val="0"/>
              </a:spcAft>
              <a:buSzPct val="86666"/>
              <a:buNone/>
            </a:pPr>
            <a:r>
              <a:rPr lang="en-GB" sz="1500">
                <a:solidFill>
                  <a:srgbClr val="000000"/>
                </a:solidFill>
                <a:latin typeface="Times New Roman"/>
                <a:ea typeface="Times New Roman"/>
                <a:cs typeface="Times New Roman"/>
                <a:sym typeface="Times New Roman"/>
              </a:rPr>
              <a:t>→ Introduction</a:t>
            </a:r>
            <a:endParaRPr sz="1500">
              <a:solidFill>
                <a:srgbClr val="000000"/>
              </a:solidFill>
              <a:latin typeface="Times New Roman"/>
              <a:ea typeface="Times New Roman"/>
              <a:cs typeface="Times New Roman"/>
              <a:sym typeface="Times New Roman"/>
            </a:endParaRPr>
          </a:p>
          <a:p>
            <a:pPr indent="0" lvl="0" marL="0" rtl="0" algn="just">
              <a:lnSpc>
                <a:spcPct val="115000"/>
              </a:lnSpc>
              <a:spcBef>
                <a:spcPts val="1600"/>
              </a:spcBef>
              <a:spcAft>
                <a:spcPts val="0"/>
              </a:spcAft>
              <a:buSzPct val="86666"/>
              <a:buNone/>
            </a:pPr>
            <a:r>
              <a:rPr lang="en-GB" sz="1500">
                <a:solidFill>
                  <a:srgbClr val="000000"/>
                </a:solidFill>
                <a:latin typeface="Times New Roman"/>
                <a:ea typeface="Times New Roman"/>
                <a:cs typeface="Times New Roman"/>
                <a:sym typeface="Times New Roman"/>
              </a:rPr>
              <a:t>→ literature survey</a:t>
            </a:r>
            <a:endParaRPr sz="1500">
              <a:solidFill>
                <a:srgbClr val="000000"/>
              </a:solidFill>
              <a:latin typeface="Times New Roman"/>
              <a:ea typeface="Times New Roman"/>
              <a:cs typeface="Times New Roman"/>
              <a:sym typeface="Times New Roman"/>
            </a:endParaRPr>
          </a:p>
          <a:p>
            <a:pPr indent="0" lvl="0" marL="0" rtl="0" algn="just">
              <a:lnSpc>
                <a:spcPct val="115000"/>
              </a:lnSpc>
              <a:spcBef>
                <a:spcPts val="1600"/>
              </a:spcBef>
              <a:spcAft>
                <a:spcPts val="0"/>
              </a:spcAft>
              <a:buSzPct val="86666"/>
              <a:buNone/>
            </a:pPr>
            <a:r>
              <a:rPr lang="en-GB" sz="1500">
                <a:solidFill>
                  <a:srgbClr val="000000"/>
                </a:solidFill>
                <a:latin typeface="Times New Roman"/>
                <a:ea typeface="Times New Roman"/>
                <a:cs typeface="Times New Roman"/>
                <a:sym typeface="Times New Roman"/>
              </a:rPr>
              <a:t>→Methods and materials</a:t>
            </a:r>
            <a:endParaRPr sz="1500">
              <a:solidFill>
                <a:srgbClr val="000000"/>
              </a:solidFill>
              <a:latin typeface="Times New Roman"/>
              <a:ea typeface="Times New Roman"/>
              <a:cs typeface="Times New Roman"/>
              <a:sym typeface="Times New Roman"/>
            </a:endParaRPr>
          </a:p>
          <a:p>
            <a:pPr indent="0" lvl="0" marL="0" rtl="0" algn="just">
              <a:lnSpc>
                <a:spcPct val="115000"/>
              </a:lnSpc>
              <a:spcBef>
                <a:spcPts val="1600"/>
              </a:spcBef>
              <a:spcAft>
                <a:spcPts val="0"/>
              </a:spcAft>
              <a:buSzPct val="89655"/>
              <a:buNone/>
            </a:pPr>
            <a:r>
              <a:rPr lang="en-GB" sz="1450">
                <a:solidFill>
                  <a:srgbClr val="000000"/>
                </a:solidFill>
                <a:latin typeface="Times New Roman"/>
                <a:ea typeface="Times New Roman"/>
                <a:cs typeface="Times New Roman"/>
                <a:sym typeface="Times New Roman"/>
              </a:rPr>
              <a:t>→ Rules followed</a:t>
            </a:r>
            <a:endParaRPr sz="1450">
              <a:solidFill>
                <a:srgbClr val="000000"/>
              </a:solidFill>
              <a:latin typeface="Times New Roman"/>
              <a:ea typeface="Times New Roman"/>
              <a:cs typeface="Times New Roman"/>
              <a:sym typeface="Times New Roman"/>
            </a:endParaRPr>
          </a:p>
          <a:p>
            <a:pPr indent="0" lvl="0" marL="0" rtl="0" algn="just">
              <a:lnSpc>
                <a:spcPct val="115000"/>
              </a:lnSpc>
              <a:spcBef>
                <a:spcPts val="1600"/>
              </a:spcBef>
              <a:spcAft>
                <a:spcPts val="0"/>
              </a:spcAft>
              <a:buSzPct val="86666"/>
              <a:buNone/>
            </a:pPr>
            <a:r>
              <a:rPr lang="en-GB" sz="1500">
                <a:solidFill>
                  <a:srgbClr val="000000"/>
                </a:solidFill>
                <a:latin typeface="Times New Roman"/>
                <a:ea typeface="Times New Roman"/>
                <a:cs typeface="Times New Roman"/>
                <a:sym typeface="Times New Roman"/>
              </a:rPr>
              <a:t>→Code and discussion</a:t>
            </a:r>
            <a:endParaRPr sz="1500">
              <a:solidFill>
                <a:srgbClr val="000000"/>
              </a:solidFill>
              <a:latin typeface="Times New Roman"/>
              <a:ea typeface="Times New Roman"/>
              <a:cs typeface="Times New Roman"/>
              <a:sym typeface="Times New Roman"/>
            </a:endParaRPr>
          </a:p>
          <a:p>
            <a:pPr indent="0" lvl="0" marL="0" rtl="0" algn="just">
              <a:lnSpc>
                <a:spcPct val="115000"/>
              </a:lnSpc>
              <a:spcBef>
                <a:spcPts val="1600"/>
              </a:spcBef>
              <a:spcAft>
                <a:spcPts val="0"/>
              </a:spcAft>
              <a:buSzPct val="86666"/>
              <a:buNone/>
            </a:pPr>
            <a:r>
              <a:rPr lang="en-GB" sz="1500">
                <a:solidFill>
                  <a:srgbClr val="000000"/>
                </a:solidFill>
                <a:latin typeface="Times New Roman"/>
                <a:ea typeface="Times New Roman"/>
                <a:cs typeface="Times New Roman"/>
                <a:sym typeface="Times New Roman"/>
              </a:rPr>
              <a:t>→ References</a:t>
            </a:r>
            <a:endParaRPr sz="1500">
              <a:solidFill>
                <a:srgbClr val="000000"/>
              </a:solidFill>
              <a:latin typeface="Times New Roman"/>
              <a:ea typeface="Times New Roman"/>
              <a:cs typeface="Times New Roman"/>
              <a:sym typeface="Times New Roman"/>
            </a:endParaRPr>
          </a:p>
          <a:p>
            <a:pPr indent="0" lvl="0" marL="0" rtl="0" algn="just">
              <a:lnSpc>
                <a:spcPct val="115000"/>
              </a:lnSpc>
              <a:spcBef>
                <a:spcPts val="1600"/>
              </a:spcBef>
              <a:spcAft>
                <a:spcPts val="1600"/>
              </a:spcAft>
              <a:buSzPct val="86666"/>
              <a:buNone/>
            </a:pPr>
            <a:r>
              <a:t/>
            </a:r>
            <a:endParaRPr sz="1500">
              <a:solidFill>
                <a:srgbClr val="000000"/>
              </a:solidFill>
            </a:endParaRPr>
          </a:p>
        </p:txBody>
      </p:sp>
      <p:sp>
        <p:nvSpPr>
          <p:cNvPr id="92" name="Google Shape;92;p16"/>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 </a:t>
            </a:r>
            <a:endParaRPr/>
          </a:p>
        </p:txBody>
      </p:sp>
      <p:sp>
        <p:nvSpPr>
          <p:cNvPr id="93" name="Google Shape;93;p16"/>
          <p:cNvSpPr txBox="1"/>
          <p:nvPr/>
        </p:nvSpPr>
        <p:spPr>
          <a:xfrm>
            <a:off x="152400" y="15240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 </a:t>
            </a:r>
            <a:endParaRPr/>
          </a:p>
        </p:txBody>
      </p:sp>
      <p:sp>
        <p:nvSpPr>
          <p:cNvPr id="94" name="Google Shape;94;p16"/>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34"/>
          <p:cNvSpPr txBox="1"/>
          <p:nvPr>
            <p:ph idx="4294967295" type="title"/>
          </p:nvPr>
        </p:nvSpPr>
        <p:spPr>
          <a:xfrm>
            <a:off x="515007" y="0"/>
            <a:ext cx="8199300" cy="919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400"/>
              <a:buNone/>
            </a:pPr>
            <a:r>
              <a:rPr lang="en-GB" sz="2200">
                <a:solidFill>
                  <a:srgbClr val="000000"/>
                </a:solidFill>
                <a:latin typeface="Times New Roman"/>
                <a:ea typeface="Times New Roman"/>
                <a:cs typeface="Times New Roman"/>
                <a:sym typeface="Times New Roman"/>
              </a:rPr>
              <a:t>REFERENCES</a:t>
            </a:r>
            <a:endParaRPr sz="2200">
              <a:solidFill>
                <a:srgbClr val="000000"/>
              </a:solidFill>
              <a:latin typeface="Times New Roman"/>
              <a:ea typeface="Times New Roman"/>
              <a:cs typeface="Times New Roman"/>
              <a:sym typeface="Times New Roman"/>
            </a:endParaRPr>
          </a:p>
        </p:txBody>
      </p:sp>
      <p:sp>
        <p:nvSpPr>
          <p:cNvPr id="229" name="Google Shape;229;p34"/>
          <p:cNvSpPr txBox="1"/>
          <p:nvPr/>
        </p:nvSpPr>
        <p:spPr>
          <a:xfrm>
            <a:off x="157655" y="367862"/>
            <a:ext cx="8860200" cy="47757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n-GB">
                <a:latin typeface="Times New Roman"/>
                <a:ea typeface="Times New Roman"/>
                <a:cs typeface="Times New Roman"/>
                <a:sym typeface="Times New Roman"/>
              </a:rPr>
              <a:t>[1]:</a:t>
            </a:r>
            <a:r>
              <a:rPr lang="en-GB">
                <a:solidFill>
                  <a:srgbClr val="222222"/>
                </a:solidFill>
                <a:highlight>
                  <a:srgbClr val="FFFFFF"/>
                </a:highlight>
                <a:latin typeface="Times New Roman"/>
                <a:ea typeface="Times New Roman"/>
                <a:cs typeface="Times New Roman"/>
                <a:sym typeface="Times New Roman"/>
              </a:rPr>
              <a:t>Asadi, Shahrokh, SeyedEhsan Roshan, and Michael W. Kattan. "Random forest swarm optimization-based for heart diseases diagnosis." </a:t>
            </a:r>
            <a:r>
              <a:rPr i="1" lang="en-GB">
                <a:solidFill>
                  <a:srgbClr val="222222"/>
                </a:solidFill>
                <a:highlight>
                  <a:srgbClr val="FFFFFF"/>
                </a:highlight>
                <a:latin typeface="Times New Roman"/>
                <a:ea typeface="Times New Roman"/>
                <a:cs typeface="Times New Roman"/>
                <a:sym typeface="Times New Roman"/>
              </a:rPr>
              <a:t>Journal of Biomedical Informatics</a:t>
            </a:r>
            <a:r>
              <a:rPr lang="en-GB">
                <a:solidFill>
                  <a:srgbClr val="222222"/>
                </a:solidFill>
                <a:highlight>
                  <a:srgbClr val="FFFFFF"/>
                </a:highlight>
                <a:latin typeface="Times New Roman"/>
                <a:ea typeface="Times New Roman"/>
                <a:cs typeface="Times New Roman"/>
                <a:sym typeface="Times New Roman"/>
              </a:rPr>
              <a:t> (2021): 103690.</a:t>
            </a:r>
            <a:endParaRPr>
              <a:latin typeface="Times New Roman"/>
              <a:ea typeface="Times New Roman"/>
              <a:cs typeface="Times New Roman"/>
              <a:sym typeface="Times New Roman"/>
            </a:endParaRPr>
          </a:p>
          <a:p>
            <a:pPr indent="0" lvl="0" marL="0" rtl="0" algn="just">
              <a:lnSpc>
                <a:spcPct val="115000"/>
              </a:lnSpc>
              <a:spcBef>
                <a:spcPts val="800"/>
              </a:spcBef>
              <a:spcAft>
                <a:spcPts val="0"/>
              </a:spcAft>
              <a:buNone/>
            </a:pPr>
            <a:r>
              <a:rPr lang="en-GB">
                <a:latin typeface="Times New Roman"/>
                <a:ea typeface="Times New Roman"/>
                <a:cs typeface="Times New Roman"/>
                <a:sym typeface="Times New Roman"/>
              </a:rPr>
              <a:t>[2]: </a:t>
            </a:r>
            <a:r>
              <a:rPr lang="en-GB">
                <a:solidFill>
                  <a:srgbClr val="222222"/>
                </a:solidFill>
                <a:highlight>
                  <a:srgbClr val="FFFFFF"/>
                </a:highlight>
                <a:latin typeface="Times New Roman"/>
                <a:ea typeface="Times New Roman"/>
                <a:cs typeface="Times New Roman"/>
                <a:sym typeface="Times New Roman"/>
              </a:rPr>
              <a:t>Ali, Farman, et al. "A smart healthcare monitoring system for heart disease prediction based on ensemble deep learning and feature fusion." </a:t>
            </a:r>
            <a:r>
              <a:rPr i="1" lang="en-GB">
                <a:solidFill>
                  <a:srgbClr val="222222"/>
                </a:solidFill>
                <a:highlight>
                  <a:srgbClr val="FFFFFF"/>
                </a:highlight>
                <a:latin typeface="Times New Roman"/>
                <a:ea typeface="Times New Roman"/>
                <a:cs typeface="Times New Roman"/>
                <a:sym typeface="Times New Roman"/>
              </a:rPr>
              <a:t>Information Fusion</a:t>
            </a:r>
            <a:r>
              <a:rPr lang="en-GB">
                <a:solidFill>
                  <a:srgbClr val="222222"/>
                </a:solidFill>
                <a:highlight>
                  <a:srgbClr val="FFFFFF"/>
                </a:highlight>
                <a:latin typeface="Times New Roman"/>
                <a:ea typeface="Times New Roman"/>
                <a:cs typeface="Times New Roman"/>
                <a:sym typeface="Times New Roman"/>
              </a:rPr>
              <a:t> 63 (2020): 208-222.</a:t>
            </a:r>
            <a:endParaRPr>
              <a:solidFill>
                <a:srgbClr val="222222"/>
              </a:solidFill>
              <a:highlight>
                <a:srgbClr val="FFFFFF"/>
              </a:highlight>
              <a:latin typeface="Times New Roman"/>
              <a:ea typeface="Times New Roman"/>
              <a:cs typeface="Times New Roman"/>
              <a:sym typeface="Times New Roman"/>
            </a:endParaRPr>
          </a:p>
          <a:p>
            <a:pPr indent="0" lvl="0" marL="0" rtl="0" algn="just">
              <a:lnSpc>
                <a:spcPct val="115000"/>
              </a:lnSpc>
              <a:spcBef>
                <a:spcPts val="800"/>
              </a:spcBef>
              <a:spcAft>
                <a:spcPts val="0"/>
              </a:spcAft>
              <a:buNone/>
            </a:pPr>
            <a:r>
              <a:rPr lang="en-GB">
                <a:latin typeface="Times New Roman"/>
                <a:ea typeface="Times New Roman"/>
                <a:cs typeface="Times New Roman"/>
                <a:sym typeface="Times New Roman"/>
              </a:rPr>
              <a:t>[3]:  </a:t>
            </a:r>
            <a:r>
              <a:rPr lang="en-GB">
                <a:solidFill>
                  <a:srgbClr val="222222"/>
                </a:solidFill>
                <a:highlight>
                  <a:srgbClr val="FFFFFF"/>
                </a:highlight>
                <a:latin typeface="Times New Roman"/>
                <a:ea typeface="Times New Roman"/>
                <a:cs typeface="Times New Roman"/>
                <a:sym typeface="Times New Roman"/>
              </a:rPr>
              <a:t>Mohan, Senthilkumar, Chandrasegar Thirumalai, and Gautam Srivastava. "Effective heart disease prediction using hybrid machine learning techniques." </a:t>
            </a:r>
            <a:r>
              <a:rPr i="1" lang="en-GB">
                <a:solidFill>
                  <a:srgbClr val="222222"/>
                </a:solidFill>
                <a:highlight>
                  <a:srgbClr val="FFFFFF"/>
                </a:highlight>
                <a:latin typeface="Times New Roman"/>
                <a:ea typeface="Times New Roman"/>
                <a:cs typeface="Times New Roman"/>
                <a:sym typeface="Times New Roman"/>
              </a:rPr>
              <a:t>IEEE Access</a:t>
            </a:r>
            <a:r>
              <a:rPr lang="en-GB">
                <a:solidFill>
                  <a:srgbClr val="222222"/>
                </a:solidFill>
                <a:highlight>
                  <a:srgbClr val="FFFFFF"/>
                </a:highlight>
                <a:latin typeface="Times New Roman"/>
                <a:ea typeface="Times New Roman"/>
                <a:cs typeface="Times New Roman"/>
                <a:sym typeface="Times New Roman"/>
              </a:rPr>
              <a:t> 7 (2019): 81542-81554.</a:t>
            </a:r>
            <a:endParaRPr>
              <a:solidFill>
                <a:srgbClr val="222222"/>
              </a:solidFill>
              <a:highlight>
                <a:srgbClr val="FFFFFF"/>
              </a:highlight>
              <a:latin typeface="Times New Roman"/>
              <a:ea typeface="Times New Roman"/>
              <a:cs typeface="Times New Roman"/>
              <a:sym typeface="Times New Roman"/>
            </a:endParaRPr>
          </a:p>
          <a:p>
            <a:pPr indent="0" lvl="0" marL="0" rtl="0" algn="just">
              <a:lnSpc>
                <a:spcPct val="115000"/>
              </a:lnSpc>
              <a:spcBef>
                <a:spcPts val="800"/>
              </a:spcBef>
              <a:spcAft>
                <a:spcPts val="0"/>
              </a:spcAft>
              <a:buNone/>
            </a:pPr>
            <a:r>
              <a:rPr lang="en-GB">
                <a:latin typeface="Times New Roman"/>
                <a:ea typeface="Times New Roman"/>
                <a:cs typeface="Times New Roman"/>
                <a:sym typeface="Times New Roman"/>
              </a:rPr>
              <a:t>[4]:</a:t>
            </a:r>
            <a:r>
              <a:rPr lang="en-GB">
                <a:solidFill>
                  <a:srgbClr val="222222"/>
                </a:solidFill>
                <a:highlight>
                  <a:srgbClr val="FFFFFF"/>
                </a:highlight>
                <a:latin typeface="Times New Roman"/>
                <a:ea typeface="Times New Roman"/>
                <a:cs typeface="Times New Roman"/>
                <a:sym typeface="Times New Roman"/>
              </a:rPr>
              <a:t>Repaka, Anjan Nikhil, Sai Deepak Ravikanti, and Ramya G. Franklin. "Design and implement heart disease prediction using naives Bayesian." </a:t>
            </a:r>
            <a:r>
              <a:rPr i="1" lang="en-GB">
                <a:solidFill>
                  <a:srgbClr val="222222"/>
                </a:solidFill>
                <a:highlight>
                  <a:srgbClr val="FFFFFF"/>
                </a:highlight>
                <a:latin typeface="Times New Roman"/>
                <a:ea typeface="Times New Roman"/>
                <a:cs typeface="Times New Roman"/>
                <a:sym typeface="Times New Roman"/>
              </a:rPr>
              <a:t>2019 3rd International Conference on Trends in Electronics and Informatics (ICOEI)</a:t>
            </a:r>
            <a:r>
              <a:rPr lang="en-GB">
                <a:solidFill>
                  <a:srgbClr val="222222"/>
                </a:solidFill>
                <a:highlight>
                  <a:srgbClr val="FFFFFF"/>
                </a:highlight>
                <a:latin typeface="Times New Roman"/>
                <a:ea typeface="Times New Roman"/>
                <a:cs typeface="Times New Roman"/>
                <a:sym typeface="Times New Roman"/>
              </a:rPr>
              <a:t>. IEEE, 2019.</a:t>
            </a:r>
            <a:endParaRPr>
              <a:latin typeface="Times New Roman"/>
              <a:ea typeface="Times New Roman"/>
              <a:cs typeface="Times New Roman"/>
              <a:sym typeface="Times New Roman"/>
            </a:endParaRPr>
          </a:p>
          <a:p>
            <a:pPr indent="0" lvl="0" marL="0" rtl="0" algn="just">
              <a:lnSpc>
                <a:spcPct val="115000"/>
              </a:lnSpc>
              <a:spcBef>
                <a:spcPts val="800"/>
              </a:spcBef>
              <a:spcAft>
                <a:spcPts val="0"/>
              </a:spcAft>
              <a:buNone/>
            </a:pPr>
            <a:r>
              <a:rPr lang="en-GB">
                <a:latin typeface="Times New Roman"/>
                <a:ea typeface="Times New Roman"/>
                <a:cs typeface="Times New Roman"/>
                <a:sym typeface="Times New Roman"/>
              </a:rPr>
              <a:t>[5]: </a:t>
            </a:r>
            <a:r>
              <a:rPr lang="en-GB">
                <a:solidFill>
                  <a:srgbClr val="222222"/>
                </a:solidFill>
                <a:highlight>
                  <a:srgbClr val="FFFFFF"/>
                </a:highlight>
                <a:latin typeface="Times New Roman"/>
                <a:ea typeface="Times New Roman"/>
                <a:cs typeface="Times New Roman"/>
                <a:sym typeface="Times New Roman"/>
              </a:rPr>
              <a:t>Maji, Srabanti, and Srishti Arora. "Decision tree algorithms for prediction of heart disease." </a:t>
            </a:r>
            <a:r>
              <a:rPr i="1" lang="en-GB">
                <a:solidFill>
                  <a:srgbClr val="222222"/>
                </a:solidFill>
                <a:highlight>
                  <a:srgbClr val="FFFFFF"/>
                </a:highlight>
                <a:latin typeface="Times New Roman"/>
                <a:ea typeface="Times New Roman"/>
                <a:cs typeface="Times New Roman"/>
                <a:sym typeface="Times New Roman"/>
              </a:rPr>
              <a:t>Information and communication technology for competitive strategies</a:t>
            </a:r>
            <a:r>
              <a:rPr lang="en-GB">
                <a:solidFill>
                  <a:srgbClr val="222222"/>
                </a:solidFill>
                <a:highlight>
                  <a:srgbClr val="FFFFFF"/>
                </a:highlight>
                <a:latin typeface="Times New Roman"/>
                <a:ea typeface="Times New Roman"/>
                <a:cs typeface="Times New Roman"/>
                <a:sym typeface="Times New Roman"/>
              </a:rPr>
              <a:t>. Springer, Singapore, 2019. 447-454.</a:t>
            </a:r>
            <a:endParaRPr>
              <a:latin typeface="Times New Roman"/>
              <a:ea typeface="Times New Roman"/>
              <a:cs typeface="Times New Roman"/>
              <a:sym typeface="Times New Roman"/>
            </a:endParaRPr>
          </a:p>
          <a:p>
            <a:pPr indent="0" lvl="0" marL="0" rtl="0" algn="just">
              <a:lnSpc>
                <a:spcPct val="115000"/>
              </a:lnSpc>
              <a:spcBef>
                <a:spcPts val="800"/>
              </a:spcBef>
              <a:spcAft>
                <a:spcPts val="0"/>
              </a:spcAft>
              <a:buNone/>
            </a:pPr>
            <a:r>
              <a:rPr lang="en-GB">
                <a:latin typeface="Times New Roman"/>
                <a:ea typeface="Times New Roman"/>
                <a:cs typeface="Times New Roman"/>
                <a:sym typeface="Times New Roman"/>
              </a:rPr>
              <a:t>[6]: </a:t>
            </a:r>
            <a:r>
              <a:rPr lang="en-GB">
                <a:solidFill>
                  <a:srgbClr val="222222"/>
                </a:solidFill>
                <a:highlight>
                  <a:srgbClr val="FFFFFF"/>
                </a:highlight>
                <a:latin typeface="Times New Roman"/>
                <a:ea typeface="Times New Roman"/>
                <a:cs typeface="Times New Roman"/>
                <a:sym typeface="Times New Roman"/>
              </a:rPr>
              <a:t>Kouser, R. Ruhin, T. Manikandan, and V. Vinoth Kumar. "Heart disease prediction system using artificial neural network, radial basis function and case based reasoning." </a:t>
            </a:r>
            <a:r>
              <a:rPr i="1" lang="en-GB">
                <a:solidFill>
                  <a:srgbClr val="222222"/>
                </a:solidFill>
                <a:highlight>
                  <a:srgbClr val="FFFFFF"/>
                </a:highlight>
                <a:latin typeface="Times New Roman"/>
                <a:ea typeface="Times New Roman"/>
                <a:cs typeface="Times New Roman"/>
                <a:sym typeface="Times New Roman"/>
              </a:rPr>
              <a:t>Journal of Computational and Theoretical Nanoscience</a:t>
            </a:r>
            <a:r>
              <a:rPr lang="en-GB">
                <a:solidFill>
                  <a:srgbClr val="222222"/>
                </a:solidFill>
                <a:highlight>
                  <a:srgbClr val="FFFFFF"/>
                </a:highlight>
                <a:latin typeface="Times New Roman"/>
                <a:ea typeface="Times New Roman"/>
                <a:cs typeface="Times New Roman"/>
                <a:sym typeface="Times New Roman"/>
              </a:rPr>
              <a:t> 15.9-10 (2018): 2810-2817.</a:t>
            </a:r>
            <a:endParaRPr>
              <a:latin typeface="Times New Roman"/>
              <a:ea typeface="Times New Roman"/>
              <a:cs typeface="Times New Roman"/>
              <a:sym typeface="Times New Roman"/>
            </a:endParaRPr>
          </a:p>
          <a:p>
            <a:pPr indent="0" lvl="0" marL="0" rtl="0" algn="just">
              <a:lnSpc>
                <a:spcPct val="115000"/>
              </a:lnSpc>
              <a:spcBef>
                <a:spcPts val="800"/>
              </a:spcBef>
              <a:spcAft>
                <a:spcPts val="0"/>
              </a:spcAft>
              <a:buNone/>
            </a:pPr>
            <a:r>
              <a:rPr lang="en-GB">
                <a:latin typeface="Times New Roman"/>
                <a:ea typeface="Times New Roman"/>
                <a:cs typeface="Times New Roman"/>
                <a:sym typeface="Times New Roman"/>
              </a:rPr>
              <a:t>[7]: </a:t>
            </a:r>
            <a:r>
              <a:rPr lang="en-GB">
                <a:solidFill>
                  <a:srgbClr val="222222"/>
                </a:solidFill>
                <a:highlight>
                  <a:srgbClr val="FFFFFF"/>
                </a:highlight>
                <a:latin typeface="Times New Roman"/>
                <a:ea typeface="Times New Roman"/>
                <a:cs typeface="Times New Roman"/>
                <a:sym typeface="Times New Roman"/>
              </a:rPr>
              <a:t>Shanmugasundaram, G., et al. "An Investigation of Heart Disease Prediction Techniques." </a:t>
            </a:r>
            <a:r>
              <a:rPr i="1" lang="en-GB">
                <a:solidFill>
                  <a:srgbClr val="222222"/>
                </a:solidFill>
                <a:highlight>
                  <a:srgbClr val="FFFFFF"/>
                </a:highlight>
                <a:latin typeface="Times New Roman"/>
                <a:ea typeface="Times New Roman"/>
                <a:cs typeface="Times New Roman"/>
                <a:sym typeface="Times New Roman"/>
              </a:rPr>
              <a:t>2018 IEEE International Conference on System, Computation, Automation and Networking (ICSCA)</a:t>
            </a:r>
            <a:r>
              <a:rPr lang="en-GB">
                <a:solidFill>
                  <a:srgbClr val="222222"/>
                </a:solidFill>
                <a:highlight>
                  <a:srgbClr val="FFFFFF"/>
                </a:highlight>
                <a:latin typeface="Times New Roman"/>
                <a:ea typeface="Times New Roman"/>
                <a:cs typeface="Times New Roman"/>
                <a:sym typeface="Times New Roman"/>
              </a:rPr>
              <a:t>. IEEE, 2018.</a:t>
            </a:r>
            <a:endParaRPr>
              <a:latin typeface="Times New Roman"/>
              <a:ea typeface="Times New Roman"/>
              <a:cs typeface="Times New Roman"/>
              <a:sym typeface="Times New Roman"/>
            </a:endParaRPr>
          </a:p>
          <a:p>
            <a:pPr indent="0" lvl="0" marL="0" marR="0" rtl="0" algn="just">
              <a:lnSpc>
                <a:spcPct val="100000"/>
              </a:lnSpc>
              <a:spcBef>
                <a:spcPts val="800"/>
              </a:spcBef>
              <a:spcAft>
                <a:spcPts val="0"/>
              </a:spcAft>
              <a:buClr>
                <a:srgbClr val="000000"/>
              </a:buClr>
              <a:buSzPts val="1400"/>
              <a:buFont typeface="Arial"/>
              <a:buNone/>
            </a:pPr>
            <a:r>
              <a:t/>
            </a:r>
            <a:endParaRPr>
              <a:latin typeface="Times New Roman"/>
              <a:ea typeface="Times New Roman"/>
              <a:cs typeface="Times New Roman"/>
              <a:sym typeface="Times New Roman"/>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35"/>
          <p:cNvSpPr txBox="1"/>
          <p:nvPr>
            <p:ph idx="4294967295" type="title"/>
          </p:nvPr>
        </p:nvSpPr>
        <p:spPr>
          <a:xfrm>
            <a:off x="515007" y="0"/>
            <a:ext cx="8199300" cy="919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400"/>
              <a:buNone/>
            </a:pPr>
            <a:r>
              <a:rPr lang="en-GB" sz="2200">
                <a:solidFill>
                  <a:srgbClr val="000000"/>
                </a:solidFill>
                <a:latin typeface="Times New Roman"/>
                <a:ea typeface="Times New Roman"/>
                <a:cs typeface="Times New Roman"/>
                <a:sym typeface="Times New Roman"/>
              </a:rPr>
              <a:t>REFERENCES</a:t>
            </a:r>
            <a:endParaRPr sz="2200">
              <a:solidFill>
                <a:srgbClr val="000000"/>
              </a:solidFill>
              <a:latin typeface="Times New Roman"/>
              <a:ea typeface="Times New Roman"/>
              <a:cs typeface="Times New Roman"/>
              <a:sym typeface="Times New Roman"/>
            </a:endParaRPr>
          </a:p>
        </p:txBody>
      </p:sp>
      <p:sp>
        <p:nvSpPr>
          <p:cNvPr id="235" name="Google Shape;235;p35"/>
          <p:cNvSpPr txBox="1"/>
          <p:nvPr/>
        </p:nvSpPr>
        <p:spPr>
          <a:xfrm>
            <a:off x="184555" y="488712"/>
            <a:ext cx="8860200" cy="47757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n-GB">
                <a:latin typeface="Times New Roman"/>
                <a:ea typeface="Times New Roman"/>
                <a:cs typeface="Times New Roman"/>
                <a:sym typeface="Times New Roman"/>
              </a:rPr>
              <a:t>[8]: </a:t>
            </a:r>
            <a:r>
              <a:rPr lang="en-GB">
                <a:solidFill>
                  <a:srgbClr val="222222"/>
                </a:solidFill>
                <a:highlight>
                  <a:srgbClr val="FFFFFF"/>
                </a:highlight>
                <a:latin typeface="Times New Roman"/>
                <a:ea typeface="Times New Roman"/>
                <a:cs typeface="Times New Roman"/>
                <a:sym typeface="Times New Roman"/>
              </a:rPr>
              <a:t>Mathan, K., et al. "A novel Gini index decision tree data mining method with neural network classifiers for prediction of heart disease." </a:t>
            </a:r>
            <a:r>
              <a:rPr i="1" lang="en-GB">
                <a:solidFill>
                  <a:srgbClr val="222222"/>
                </a:solidFill>
                <a:highlight>
                  <a:srgbClr val="FFFFFF"/>
                </a:highlight>
                <a:latin typeface="Times New Roman"/>
                <a:ea typeface="Times New Roman"/>
                <a:cs typeface="Times New Roman"/>
                <a:sym typeface="Times New Roman"/>
              </a:rPr>
              <a:t>Design automation for embedded systems</a:t>
            </a:r>
            <a:r>
              <a:rPr lang="en-GB">
                <a:solidFill>
                  <a:srgbClr val="222222"/>
                </a:solidFill>
                <a:highlight>
                  <a:srgbClr val="FFFFFF"/>
                </a:highlight>
                <a:latin typeface="Times New Roman"/>
                <a:ea typeface="Times New Roman"/>
                <a:cs typeface="Times New Roman"/>
                <a:sym typeface="Times New Roman"/>
              </a:rPr>
              <a:t> 22.3 (2018): 225-242.</a:t>
            </a:r>
            <a:endParaRPr>
              <a:latin typeface="Times New Roman"/>
              <a:ea typeface="Times New Roman"/>
              <a:cs typeface="Times New Roman"/>
              <a:sym typeface="Times New Roman"/>
            </a:endParaRPr>
          </a:p>
          <a:p>
            <a:pPr indent="0" lvl="0" marL="0" rtl="0" algn="just">
              <a:lnSpc>
                <a:spcPct val="115000"/>
              </a:lnSpc>
              <a:spcBef>
                <a:spcPts val="800"/>
              </a:spcBef>
              <a:spcAft>
                <a:spcPts val="0"/>
              </a:spcAft>
              <a:buNone/>
            </a:pPr>
            <a:r>
              <a:rPr lang="en-GB">
                <a:latin typeface="Times New Roman"/>
                <a:ea typeface="Times New Roman"/>
                <a:cs typeface="Times New Roman"/>
                <a:sym typeface="Times New Roman"/>
              </a:rPr>
              <a:t>[9]:</a:t>
            </a:r>
            <a:r>
              <a:rPr lang="en-GB">
                <a:solidFill>
                  <a:srgbClr val="222222"/>
                </a:solidFill>
                <a:highlight>
                  <a:srgbClr val="FFFFFF"/>
                </a:highlight>
                <a:latin typeface="Times New Roman"/>
                <a:ea typeface="Times New Roman"/>
                <a:cs typeface="Times New Roman"/>
                <a:sym typeface="Times New Roman"/>
              </a:rPr>
              <a:t>Rairikar, Abhishek, et al. "Heart disease prediction using data mining techniques." </a:t>
            </a:r>
            <a:r>
              <a:rPr i="1" lang="en-GB">
                <a:solidFill>
                  <a:srgbClr val="222222"/>
                </a:solidFill>
                <a:highlight>
                  <a:srgbClr val="FFFFFF"/>
                </a:highlight>
                <a:latin typeface="Times New Roman"/>
                <a:ea typeface="Times New Roman"/>
                <a:cs typeface="Times New Roman"/>
                <a:sym typeface="Times New Roman"/>
              </a:rPr>
              <a:t>2017 International Conference on Intelligent Computing and Control (I2C2)</a:t>
            </a:r>
            <a:r>
              <a:rPr lang="en-GB">
                <a:solidFill>
                  <a:srgbClr val="222222"/>
                </a:solidFill>
                <a:highlight>
                  <a:srgbClr val="FFFFFF"/>
                </a:highlight>
                <a:latin typeface="Times New Roman"/>
                <a:ea typeface="Times New Roman"/>
                <a:cs typeface="Times New Roman"/>
                <a:sym typeface="Times New Roman"/>
              </a:rPr>
              <a:t>. IEEE, 2017.</a:t>
            </a:r>
            <a:endParaRPr>
              <a:latin typeface="Times New Roman"/>
              <a:ea typeface="Times New Roman"/>
              <a:cs typeface="Times New Roman"/>
              <a:sym typeface="Times New Roman"/>
            </a:endParaRPr>
          </a:p>
          <a:p>
            <a:pPr indent="0" lvl="0" marL="0" rtl="0" algn="just">
              <a:lnSpc>
                <a:spcPct val="115000"/>
              </a:lnSpc>
              <a:spcBef>
                <a:spcPts val="800"/>
              </a:spcBef>
              <a:spcAft>
                <a:spcPts val="0"/>
              </a:spcAft>
              <a:buNone/>
            </a:pPr>
            <a:r>
              <a:rPr lang="en-GB">
                <a:solidFill>
                  <a:srgbClr val="222222"/>
                </a:solidFill>
                <a:highlight>
                  <a:srgbClr val="FFFFFF"/>
                </a:highlight>
                <a:latin typeface="Times New Roman"/>
                <a:ea typeface="Times New Roman"/>
                <a:cs typeface="Times New Roman"/>
                <a:sym typeface="Times New Roman"/>
              </a:rPr>
              <a:t>[10]: Kowsigan, M., et al. "Heart Disease Prediction by analysing various parameters using fuzzy logic." </a:t>
            </a:r>
            <a:r>
              <a:rPr i="1" lang="en-GB">
                <a:solidFill>
                  <a:srgbClr val="222222"/>
                </a:solidFill>
                <a:highlight>
                  <a:srgbClr val="FFFFFF"/>
                </a:highlight>
                <a:latin typeface="Times New Roman"/>
                <a:ea typeface="Times New Roman"/>
                <a:cs typeface="Times New Roman"/>
                <a:sym typeface="Times New Roman"/>
              </a:rPr>
              <a:t>Pak. J. Biotechnol</a:t>
            </a:r>
            <a:r>
              <a:rPr lang="en-GB">
                <a:solidFill>
                  <a:srgbClr val="222222"/>
                </a:solidFill>
                <a:highlight>
                  <a:srgbClr val="FFFFFF"/>
                </a:highlight>
                <a:latin typeface="Times New Roman"/>
                <a:ea typeface="Times New Roman"/>
                <a:cs typeface="Times New Roman"/>
                <a:sym typeface="Times New Roman"/>
              </a:rPr>
              <a:t> 14.2 (2017): 157-161.</a:t>
            </a:r>
            <a:endParaRPr>
              <a:solidFill>
                <a:srgbClr val="222222"/>
              </a:solidFill>
              <a:highlight>
                <a:srgbClr val="FFFFFF"/>
              </a:highlight>
              <a:latin typeface="Times New Roman"/>
              <a:ea typeface="Times New Roman"/>
              <a:cs typeface="Times New Roman"/>
              <a:sym typeface="Times New Roman"/>
            </a:endParaRPr>
          </a:p>
          <a:p>
            <a:pPr indent="0" lvl="0" marL="0" marR="0" rtl="0" algn="just">
              <a:lnSpc>
                <a:spcPct val="100000"/>
              </a:lnSpc>
              <a:spcBef>
                <a:spcPts val="800"/>
              </a:spcBef>
              <a:spcAft>
                <a:spcPts val="0"/>
              </a:spcAft>
              <a:buClr>
                <a:srgbClr val="000000"/>
              </a:buClr>
              <a:buSzPts val="1400"/>
              <a:buFont typeface="Arial"/>
              <a:buNone/>
            </a:pPr>
            <a:r>
              <a:t/>
            </a:r>
            <a:endParaRPr>
              <a:latin typeface="Times New Roman"/>
              <a:ea typeface="Times New Roman"/>
              <a:cs typeface="Times New Roman"/>
              <a:sym typeface="Times New Roman"/>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17"/>
          <p:cNvSpPr txBox="1"/>
          <p:nvPr>
            <p:ph type="title"/>
          </p:nvPr>
        </p:nvSpPr>
        <p:spPr>
          <a:xfrm>
            <a:off x="3159975" y="-39950"/>
            <a:ext cx="3709200" cy="6534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3000"/>
              <a:buNone/>
            </a:pPr>
            <a:r>
              <a:rPr lang="en-GB">
                <a:solidFill>
                  <a:srgbClr val="000000"/>
                </a:solidFill>
                <a:latin typeface="Times New Roman"/>
                <a:ea typeface="Times New Roman"/>
                <a:cs typeface="Times New Roman"/>
                <a:sym typeface="Times New Roman"/>
              </a:rPr>
              <a:t>INTRODUCTION</a:t>
            </a:r>
            <a:endParaRPr>
              <a:solidFill>
                <a:srgbClr val="000000"/>
              </a:solidFill>
              <a:latin typeface="Times New Roman"/>
              <a:ea typeface="Times New Roman"/>
              <a:cs typeface="Times New Roman"/>
              <a:sym typeface="Times New Roman"/>
            </a:endParaRPr>
          </a:p>
        </p:txBody>
      </p:sp>
      <p:sp>
        <p:nvSpPr>
          <p:cNvPr id="100" name="Google Shape;100;p17"/>
          <p:cNvSpPr txBox="1"/>
          <p:nvPr>
            <p:ph idx="1" type="body"/>
          </p:nvPr>
        </p:nvSpPr>
        <p:spPr>
          <a:xfrm>
            <a:off x="223025" y="808475"/>
            <a:ext cx="4349100" cy="3903000"/>
          </a:xfrm>
          <a:prstGeom prst="rect">
            <a:avLst/>
          </a:prstGeom>
          <a:noFill/>
          <a:ln>
            <a:noFill/>
          </a:ln>
        </p:spPr>
        <p:txBody>
          <a:bodyPr anchorCtr="0" anchor="t" bIns="91425" lIns="91425" spcFirstLastPara="1" rIns="91425" wrap="square" tIns="91425">
            <a:normAutofit lnSpcReduction="10000"/>
          </a:bodyPr>
          <a:lstStyle/>
          <a:p>
            <a:pPr indent="0" lvl="0" marL="0" rtl="0" algn="just">
              <a:lnSpc>
                <a:spcPct val="100000"/>
              </a:lnSpc>
              <a:spcBef>
                <a:spcPts val="1600"/>
              </a:spcBef>
              <a:spcAft>
                <a:spcPts val="0"/>
              </a:spcAft>
              <a:buNone/>
            </a:pPr>
            <a:r>
              <a:rPr b="1" lang="en-GB" sz="1400">
                <a:solidFill>
                  <a:srgbClr val="3C4245"/>
                </a:solidFill>
                <a:latin typeface="Times New Roman"/>
                <a:ea typeface="Times New Roman"/>
                <a:cs typeface="Times New Roman"/>
                <a:sym typeface="Times New Roman"/>
              </a:rPr>
              <a:t>Cardiovascular diseases</a:t>
            </a:r>
            <a:endParaRPr b="1" sz="1400">
              <a:solidFill>
                <a:srgbClr val="3C4245"/>
              </a:solidFill>
              <a:latin typeface="Times New Roman"/>
              <a:ea typeface="Times New Roman"/>
              <a:cs typeface="Times New Roman"/>
              <a:sym typeface="Times New Roman"/>
            </a:endParaRPr>
          </a:p>
          <a:p>
            <a:pPr indent="-317500" lvl="0" marL="457200" rtl="0" algn="just">
              <a:lnSpc>
                <a:spcPct val="100000"/>
              </a:lnSpc>
              <a:spcBef>
                <a:spcPts val="1600"/>
              </a:spcBef>
              <a:spcAft>
                <a:spcPts val="0"/>
              </a:spcAft>
              <a:buSzPts val="1400"/>
              <a:buFont typeface="Times New Roman"/>
              <a:buChar char="●"/>
            </a:pPr>
            <a:r>
              <a:rPr lang="en-GB" sz="1400">
                <a:solidFill>
                  <a:srgbClr val="3C4245"/>
                </a:solidFill>
                <a:latin typeface="Times New Roman"/>
                <a:ea typeface="Times New Roman"/>
                <a:cs typeface="Times New Roman"/>
                <a:sym typeface="Times New Roman"/>
              </a:rPr>
              <a:t>Cardiovascular diseases (CVDs) are</a:t>
            </a:r>
            <a:r>
              <a:rPr lang="en-GB" sz="1400">
                <a:solidFill>
                  <a:srgbClr val="333333"/>
                </a:solidFill>
                <a:latin typeface="Times New Roman"/>
                <a:ea typeface="Times New Roman"/>
                <a:cs typeface="Times New Roman"/>
                <a:sym typeface="Times New Roman"/>
              </a:rPr>
              <a:t> the number 1 cause of death globally, taking an estimated 17.9 million lives each year. </a:t>
            </a:r>
            <a:endParaRPr sz="1400">
              <a:solidFill>
                <a:srgbClr val="333333"/>
              </a:solidFill>
              <a:latin typeface="Times New Roman"/>
              <a:ea typeface="Times New Roman"/>
              <a:cs typeface="Times New Roman"/>
              <a:sym typeface="Times New Roman"/>
            </a:endParaRPr>
          </a:p>
          <a:p>
            <a:pPr indent="0" lvl="0" marL="0" rtl="0" algn="just">
              <a:lnSpc>
                <a:spcPct val="100000"/>
              </a:lnSpc>
              <a:spcBef>
                <a:spcPts val="1600"/>
              </a:spcBef>
              <a:spcAft>
                <a:spcPts val="0"/>
              </a:spcAft>
              <a:buNone/>
            </a:pPr>
            <a:r>
              <a:rPr lang="en-GB" sz="1400">
                <a:solidFill>
                  <a:srgbClr val="333333"/>
                </a:solidFill>
                <a:latin typeface="Times New Roman"/>
                <a:ea typeface="Times New Roman"/>
                <a:cs typeface="Times New Roman"/>
                <a:sym typeface="Times New Roman"/>
              </a:rPr>
              <a:t>Heart disease includes,</a:t>
            </a:r>
            <a:endParaRPr sz="1400">
              <a:solidFill>
                <a:srgbClr val="333333"/>
              </a:solidFill>
              <a:latin typeface="Times New Roman"/>
              <a:ea typeface="Times New Roman"/>
              <a:cs typeface="Times New Roman"/>
              <a:sym typeface="Times New Roman"/>
            </a:endParaRPr>
          </a:p>
          <a:p>
            <a:pPr indent="-317500" lvl="0" marL="457200" rtl="0" algn="l">
              <a:spcBef>
                <a:spcPts val="1600"/>
              </a:spcBef>
              <a:spcAft>
                <a:spcPts val="0"/>
              </a:spcAft>
              <a:buClr>
                <a:srgbClr val="000000"/>
              </a:buClr>
              <a:buSzPts val="1400"/>
              <a:buFont typeface="Arial"/>
              <a:buChar char="●"/>
            </a:pPr>
            <a:r>
              <a:rPr lang="en-GB" sz="1400">
                <a:solidFill>
                  <a:srgbClr val="000000"/>
                </a:solidFill>
                <a:latin typeface="Times New Roman"/>
                <a:ea typeface="Times New Roman"/>
                <a:cs typeface="Times New Roman"/>
                <a:sym typeface="Times New Roman"/>
              </a:rPr>
              <a:t>Coronary Artery Disease (CAD)</a:t>
            </a:r>
            <a:endParaRPr sz="1400">
              <a:solidFill>
                <a:srgbClr val="000000"/>
              </a:solidFill>
              <a:latin typeface="Times New Roman"/>
              <a:ea typeface="Times New Roman"/>
              <a:cs typeface="Times New Roman"/>
              <a:sym typeface="Times New Roman"/>
            </a:endParaRPr>
          </a:p>
          <a:p>
            <a:pPr indent="-317500" lvl="0" marL="457200" rtl="0" algn="l">
              <a:spcBef>
                <a:spcPts val="0"/>
              </a:spcBef>
              <a:spcAft>
                <a:spcPts val="0"/>
              </a:spcAft>
              <a:buClr>
                <a:srgbClr val="000000"/>
              </a:buClr>
              <a:buSzPts val="1400"/>
              <a:buFont typeface="Arial"/>
              <a:buChar char="●"/>
            </a:pPr>
            <a:r>
              <a:rPr lang="en-GB" sz="1400">
                <a:solidFill>
                  <a:srgbClr val="000000"/>
                </a:solidFill>
                <a:latin typeface="Times New Roman"/>
                <a:ea typeface="Times New Roman"/>
                <a:cs typeface="Times New Roman"/>
                <a:sym typeface="Times New Roman"/>
              </a:rPr>
              <a:t>Heart Arrhythmias.</a:t>
            </a:r>
            <a:endParaRPr sz="1400">
              <a:solidFill>
                <a:srgbClr val="000000"/>
              </a:solidFill>
              <a:latin typeface="Times New Roman"/>
              <a:ea typeface="Times New Roman"/>
              <a:cs typeface="Times New Roman"/>
              <a:sym typeface="Times New Roman"/>
            </a:endParaRPr>
          </a:p>
          <a:p>
            <a:pPr indent="-317500" lvl="0" marL="457200" rtl="0" algn="l">
              <a:spcBef>
                <a:spcPts val="0"/>
              </a:spcBef>
              <a:spcAft>
                <a:spcPts val="0"/>
              </a:spcAft>
              <a:buClr>
                <a:srgbClr val="000000"/>
              </a:buClr>
              <a:buSzPts val="1400"/>
              <a:buFont typeface="Times New Roman"/>
              <a:buChar char="●"/>
            </a:pPr>
            <a:r>
              <a:rPr lang="en-GB" sz="1400">
                <a:solidFill>
                  <a:srgbClr val="000000"/>
                </a:solidFill>
                <a:latin typeface="Times New Roman"/>
                <a:ea typeface="Times New Roman"/>
                <a:cs typeface="Times New Roman"/>
                <a:sym typeface="Times New Roman"/>
              </a:rPr>
              <a:t>Heart Failure.</a:t>
            </a:r>
            <a:endParaRPr sz="1400">
              <a:solidFill>
                <a:srgbClr val="000000"/>
              </a:solidFill>
              <a:latin typeface="Times New Roman"/>
              <a:ea typeface="Times New Roman"/>
              <a:cs typeface="Times New Roman"/>
              <a:sym typeface="Times New Roman"/>
            </a:endParaRPr>
          </a:p>
          <a:p>
            <a:pPr indent="-317500" lvl="0" marL="457200" rtl="0" algn="l">
              <a:spcBef>
                <a:spcPts val="0"/>
              </a:spcBef>
              <a:spcAft>
                <a:spcPts val="0"/>
              </a:spcAft>
              <a:buClr>
                <a:srgbClr val="000000"/>
              </a:buClr>
              <a:buSzPts val="1400"/>
              <a:buFont typeface="Times New Roman"/>
              <a:buChar char="●"/>
            </a:pPr>
            <a:r>
              <a:rPr lang="en-GB" sz="1400">
                <a:solidFill>
                  <a:srgbClr val="000000"/>
                </a:solidFill>
                <a:latin typeface="Times New Roman"/>
                <a:ea typeface="Times New Roman"/>
                <a:cs typeface="Times New Roman"/>
                <a:sym typeface="Times New Roman"/>
              </a:rPr>
              <a:t>Heart Valve Disease.</a:t>
            </a:r>
            <a:endParaRPr sz="1400">
              <a:solidFill>
                <a:srgbClr val="000000"/>
              </a:solidFill>
              <a:latin typeface="Times New Roman"/>
              <a:ea typeface="Times New Roman"/>
              <a:cs typeface="Times New Roman"/>
              <a:sym typeface="Times New Roman"/>
            </a:endParaRPr>
          </a:p>
          <a:p>
            <a:pPr indent="-317500" lvl="0" marL="457200" rtl="0" algn="l">
              <a:spcBef>
                <a:spcPts val="0"/>
              </a:spcBef>
              <a:spcAft>
                <a:spcPts val="0"/>
              </a:spcAft>
              <a:buClr>
                <a:srgbClr val="000000"/>
              </a:buClr>
              <a:buSzPts val="1400"/>
              <a:buFont typeface="Times New Roman"/>
              <a:buChar char="●"/>
            </a:pPr>
            <a:r>
              <a:rPr lang="en-GB" sz="1400">
                <a:solidFill>
                  <a:srgbClr val="000000"/>
                </a:solidFill>
                <a:latin typeface="Times New Roman"/>
                <a:ea typeface="Times New Roman"/>
                <a:cs typeface="Times New Roman"/>
                <a:sym typeface="Times New Roman"/>
              </a:rPr>
              <a:t>Pericardial Disease.</a:t>
            </a:r>
            <a:endParaRPr sz="1400">
              <a:solidFill>
                <a:srgbClr val="000000"/>
              </a:solidFill>
              <a:latin typeface="Times New Roman"/>
              <a:ea typeface="Times New Roman"/>
              <a:cs typeface="Times New Roman"/>
              <a:sym typeface="Times New Roman"/>
            </a:endParaRPr>
          </a:p>
          <a:p>
            <a:pPr indent="-317500" lvl="0" marL="457200" rtl="0" algn="l">
              <a:spcBef>
                <a:spcPts val="0"/>
              </a:spcBef>
              <a:spcAft>
                <a:spcPts val="0"/>
              </a:spcAft>
              <a:buClr>
                <a:srgbClr val="000000"/>
              </a:buClr>
              <a:buSzPts val="1400"/>
              <a:buFont typeface="Arial"/>
              <a:buChar char="●"/>
            </a:pPr>
            <a:r>
              <a:rPr lang="en-GB" sz="1400">
                <a:solidFill>
                  <a:srgbClr val="000000"/>
                </a:solidFill>
                <a:latin typeface="Times New Roman"/>
                <a:ea typeface="Times New Roman"/>
                <a:cs typeface="Times New Roman"/>
                <a:sym typeface="Times New Roman"/>
              </a:rPr>
              <a:t>Cardiomyopathy (Heart Muscle Disease)</a:t>
            </a:r>
            <a:endParaRPr sz="1400">
              <a:solidFill>
                <a:srgbClr val="000000"/>
              </a:solidFill>
              <a:latin typeface="Times New Roman"/>
              <a:ea typeface="Times New Roman"/>
              <a:cs typeface="Times New Roman"/>
              <a:sym typeface="Times New Roman"/>
            </a:endParaRPr>
          </a:p>
          <a:p>
            <a:pPr indent="-317500" lvl="0" marL="457200" rtl="0" algn="l">
              <a:spcBef>
                <a:spcPts val="0"/>
              </a:spcBef>
              <a:spcAft>
                <a:spcPts val="0"/>
              </a:spcAft>
              <a:buClr>
                <a:srgbClr val="000000"/>
              </a:buClr>
              <a:buSzPts val="1400"/>
              <a:buFont typeface="Times New Roman"/>
              <a:buChar char="●"/>
            </a:pPr>
            <a:r>
              <a:rPr lang="en-GB" sz="1400">
                <a:solidFill>
                  <a:srgbClr val="000000"/>
                </a:solidFill>
                <a:latin typeface="Times New Roman"/>
                <a:ea typeface="Times New Roman"/>
                <a:cs typeface="Times New Roman"/>
                <a:sym typeface="Times New Roman"/>
              </a:rPr>
              <a:t>Congenital Heart Disease.</a:t>
            </a:r>
            <a:endParaRPr sz="1400">
              <a:solidFill>
                <a:srgbClr val="000000"/>
              </a:solidFill>
              <a:latin typeface="Times New Roman"/>
              <a:ea typeface="Times New Roman"/>
              <a:cs typeface="Times New Roman"/>
              <a:sym typeface="Times New Roman"/>
            </a:endParaRPr>
          </a:p>
          <a:p>
            <a:pPr indent="0" lvl="0" marL="457200" rtl="0" algn="just">
              <a:lnSpc>
                <a:spcPct val="100000"/>
              </a:lnSpc>
              <a:spcBef>
                <a:spcPts val="1600"/>
              </a:spcBef>
              <a:spcAft>
                <a:spcPts val="1600"/>
              </a:spcAft>
              <a:buNone/>
            </a:pPr>
            <a:r>
              <a:rPr lang="en-GB" sz="1400">
                <a:solidFill>
                  <a:srgbClr val="3C4245"/>
                </a:solidFill>
                <a:latin typeface="Times New Roman"/>
                <a:ea typeface="Times New Roman"/>
                <a:cs typeface="Times New Roman"/>
                <a:sym typeface="Times New Roman"/>
              </a:rPr>
              <a:t>.</a:t>
            </a:r>
            <a:endParaRPr sz="1400">
              <a:solidFill>
                <a:srgbClr val="000000"/>
              </a:solidFill>
              <a:latin typeface="Times New Roman"/>
              <a:ea typeface="Times New Roman"/>
              <a:cs typeface="Times New Roman"/>
              <a:sym typeface="Times New Roman"/>
            </a:endParaRPr>
          </a:p>
        </p:txBody>
      </p:sp>
      <p:sp>
        <p:nvSpPr>
          <p:cNvPr id="101" name="Google Shape;101;p17"/>
          <p:cNvSpPr txBox="1"/>
          <p:nvPr/>
        </p:nvSpPr>
        <p:spPr>
          <a:xfrm>
            <a:off x="6593025" y="3485662"/>
            <a:ext cx="958500" cy="523838"/>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Lato"/>
                <a:ea typeface="Lato"/>
                <a:cs typeface="Lato"/>
                <a:sym typeface="Lato"/>
              </a:rPr>
              <a:t>          (1)</a:t>
            </a:r>
            <a:endParaRPr b="0" i="0" sz="1400" u="none" cap="none" strike="noStrike">
              <a:solidFill>
                <a:srgbClr val="000000"/>
              </a:solidFill>
              <a:latin typeface="Lato"/>
              <a:ea typeface="Lato"/>
              <a:cs typeface="Lato"/>
              <a:sym typeface="Lato"/>
            </a:endParaRPr>
          </a:p>
        </p:txBody>
      </p:sp>
      <p:sp>
        <p:nvSpPr>
          <p:cNvPr id="102" name="Google Shape;102;p17"/>
          <p:cNvSpPr txBox="1"/>
          <p:nvPr/>
        </p:nvSpPr>
        <p:spPr>
          <a:xfrm>
            <a:off x="6467425" y="4189400"/>
            <a:ext cx="468600" cy="30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Calibri"/>
                <a:ea typeface="Calibri"/>
                <a:cs typeface="Calibri"/>
                <a:sym typeface="Calibri"/>
              </a:rPr>
              <a:t>(1)</a:t>
            </a:r>
            <a:endParaRPr>
              <a:latin typeface="Calibri"/>
              <a:ea typeface="Calibri"/>
              <a:cs typeface="Calibri"/>
              <a:sym typeface="Calibri"/>
            </a:endParaRPr>
          </a:p>
        </p:txBody>
      </p:sp>
      <p:pic>
        <p:nvPicPr>
          <p:cNvPr id="103" name="Google Shape;103;p17"/>
          <p:cNvPicPr preferRelativeResize="0"/>
          <p:nvPr/>
        </p:nvPicPr>
        <p:blipFill>
          <a:blip r:embed="rId3">
            <a:alphaModFix/>
          </a:blip>
          <a:stretch>
            <a:fillRect/>
          </a:stretch>
        </p:blipFill>
        <p:spPr>
          <a:xfrm>
            <a:off x="4706275" y="919163"/>
            <a:ext cx="4100400" cy="3305175"/>
          </a:xfrm>
          <a:prstGeom prst="rect">
            <a:avLst/>
          </a:prstGeom>
          <a:noFill/>
          <a:ln cap="flat" cmpd="sng" w="25400">
            <a:solidFill>
              <a:srgbClr val="000000"/>
            </a:solidFill>
            <a:prstDash val="solid"/>
            <a:miter lim="8000"/>
            <a:headEnd len="sm" w="sm" type="none"/>
            <a:tailEnd len="sm" w="sm" type="none"/>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18"/>
          <p:cNvSpPr txBox="1"/>
          <p:nvPr/>
        </p:nvSpPr>
        <p:spPr>
          <a:xfrm>
            <a:off x="6428175" y="3569675"/>
            <a:ext cx="642900" cy="259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Lato"/>
                <a:ea typeface="Lato"/>
                <a:cs typeface="Lato"/>
                <a:sym typeface="Lato"/>
              </a:rPr>
              <a:t>(2)</a:t>
            </a:r>
            <a:endParaRPr b="0" i="0" sz="1400" u="none" cap="none" strike="noStrike">
              <a:solidFill>
                <a:srgbClr val="000000"/>
              </a:solidFill>
              <a:latin typeface="Lato"/>
              <a:ea typeface="Lato"/>
              <a:cs typeface="Lato"/>
              <a:sym typeface="Lato"/>
            </a:endParaRPr>
          </a:p>
        </p:txBody>
      </p:sp>
      <p:pic>
        <p:nvPicPr>
          <p:cNvPr id="109" name="Google Shape;109;p18"/>
          <p:cNvPicPr preferRelativeResize="0"/>
          <p:nvPr/>
        </p:nvPicPr>
        <p:blipFill>
          <a:blip r:embed="rId3">
            <a:alphaModFix/>
          </a:blip>
          <a:stretch>
            <a:fillRect/>
          </a:stretch>
        </p:blipFill>
        <p:spPr>
          <a:xfrm>
            <a:off x="5182975" y="870250"/>
            <a:ext cx="3184625" cy="2634475"/>
          </a:xfrm>
          <a:prstGeom prst="rect">
            <a:avLst/>
          </a:prstGeom>
          <a:noFill/>
          <a:ln cap="flat" cmpd="sng" w="25400">
            <a:solidFill>
              <a:srgbClr val="000000"/>
            </a:solidFill>
            <a:prstDash val="solid"/>
            <a:miter lim="8000"/>
            <a:headEnd len="sm" w="sm" type="none"/>
            <a:tailEnd len="sm" w="sm" type="none"/>
          </a:ln>
        </p:spPr>
      </p:pic>
      <p:sp>
        <p:nvSpPr>
          <p:cNvPr id="110" name="Google Shape;110;p18"/>
          <p:cNvSpPr txBox="1"/>
          <p:nvPr/>
        </p:nvSpPr>
        <p:spPr>
          <a:xfrm>
            <a:off x="589625" y="933975"/>
            <a:ext cx="3982500" cy="31527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b="1" lang="en-GB" sz="1500">
                <a:latin typeface="Times New Roman"/>
                <a:ea typeface="Times New Roman"/>
                <a:cs typeface="Times New Roman"/>
                <a:sym typeface="Times New Roman"/>
              </a:rPr>
              <a:t>Causes of heart disease</a:t>
            </a:r>
            <a:endParaRPr b="1" sz="1500">
              <a:latin typeface="Times New Roman"/>
              <a:ea typeface="Times New Roman"/>
              <a:cs typeface="Times New Roman"/>
              <a:sym typeface="Times New Roman"/>
            </a:endParaRPr>
          </a:p>
          <a:p>
            <a:pPr indent="0" lvl="0" marL="0" rtl="0" algn="just">
              <a:lnSpc>
                <a:spcPct val="115000"/>
              </a:lnSpc>
              <a:spcBef>
                <a:spcPts val="0"/>
              </a:spcBef>
              <a:spcAft>
                <a:spcPts val="0"/>
              </a:spcAft>
              <a:buNone/>
            </a:pPr>
            <a:r>
              <a:rPr lang="en-GB">
                <a:latin typeface="Times New Roman"/>
                <a:ea typeface="Times New Roman"/>
                <a:cs typeface="Times New Roman"/>
                <a:sym typeface="Times New Roman"/>
              </a:rPr>
              <a:t>There are many causes of heart disease. some of the major causes of heart disease are listed below:</a:t>
            </a:r>
            <a:endParaRPr>
              <a:latin typeface="Times New Roman"/>
              <a:ea typeface="Times New Roman"/>
              <a:cs typeface="Times New Roman"/>
              <a:sym typeface="Times New Roman"/>
            </a:endParaRPr>
          </a:p>
          <a:p>
            <a:pPr indent="-317500" lvl="0" marL="457200" rtl="0" algn="just">
              <a:lnSpc>
                <a:spcPct val="115000"/>
              </a:lnSpc>
              <a:spcBef>
                <a:spcPts val="1000"/>
              </a:spcBef>
              <a:spcAft>
                <a:spcPts val="0"/>
              </a:spcAft>
              <a:buSzPts val="1400"/>
              <a:buFont typeface="Times New Roman"/>
              <a:buChar char="●"/>
            </a:pPr>
            <a:r>
              <a:rPr lang="en-GB">
                <a:latin typeface="Times New Roman"/>
                <a:ea typeface="Times New Roman"/>
                <a:cs typeface="Times New Roman"/>
                <a:sym typeface="Times New Roman"/>
              </a:rPr>
              <a:t>Higher levels of  blood pressure</a:t>
            </a:r>
            <a:endParaRPr>
              <a:latin typeface="Times New Roman"/>
              <a:ea typeface="Times New Roman"/>
              <a:cs typeface="Times New Roman"/>
              <a:sym typeface="Times New Roman"/>
            </a:endParaRPr>
          </a:p>
          <a:p>
            <a:pPr indent="-317500" lvl="0" marL="457200" rtl="0" algn="just">
              <a:lnSpc>
                <a:spcPct val="115000"/>
              </a:lnSpc>
              <a:spcBef>
                <a:spcPts val="0"/>
              </a:spcBef>
              <a:spcAft>
                <a:spcPts val="0"/>
              </a:spcAft>
              <a:buSzPts val="1400"/>
              <a:buFont typeface="Times New Roman"/>
              <a:buChar char="●"/>
            </a:pPr>
            <a:r>
              <a:rPr lang="en-GB">
                <a:latin typeface="Times New Roman"/>
                <a:ea typeface="Times New Roman"/>
                <a:cs typeface="Times New Roman"/>
                <a:sym typeface="Times New Roman"/>
              </a:rPr>
              <a:t>Family history</a:t>
            </a:r>
            <a:endParaRPr>
              <a:latin typeface="Times New Roman"/>
              <a:ea typeface="Times New Roman"/>
              <a:cs typeface="Times New Roman"/>
              <a:sym typeface="Times New Roman"/>
            </a:endParaRPr>
          </a:p>
          <a:p>
            <a:pPr indent="-317500" lvl="0" marL="457200" rtl="0" algn="just">
              <a:lnSpc>
                <a:spcPct val="115000"/>
              </a:lnSpc>
              <a:spcBef>
                <a:spcPts val="0"/>
              </a:spcBef>
              <a:spcAft>
                <a:spcPts val="0"/>
              </a:spcAft>
              <a:buSzPts val="1400"/>
              <a:buFont typeface="Times New Roman"/>
              <a:buChar char="●"/>
            </a:pPr>
            <a:r>
              <a:rPr lang="en-GB">
                <a:latin typeface="Times New Roman"/>
                <a:ea typeface="Times New Roman"/>
                <a:cs typeface="Times New Roman"/>
                <a:sym typeface="Times New Roman"/>
              </a:rPr>
              <a:t>Higher levels of  cholesterol</a:t>
            </a:r>
            <a:endParaRPr>
              <a:latin typeface="Times New Roman"/>
              <a:ea typeface="Times New Roman"/>
              <a:cs typeface="Times New Roman"/>
              <a:sym typeface="Times New Roman"/>
            </a:endParaRPr>
          </a:p>
          <a:p>
            <a:pPr indent="-317500" lvl="0" marL="457200" rtl="0" algn="just">
              <a:lnSpc>
                <a:spcPct val="115000"/>
              </a:lnSpc>
              <a:spcBef>
                <a:spcPts val="0"/>
              </a:spcBef>
              <a:spcAft>
                <a:spcPts val="0"/>
              </a:spcAft>
              <a:buSzPts val="1400"/>
              <a:buFont typeface="Times New Roman"/>
              <a:buChar char="●"/>
            </a:pPr>
            <a:r>
              <a:rPr lang="en-GB">
                <a:latin typeface="Times New Roman"/>
                <a:ea typeface="Times New Roman"/>
                <a:cs typeface="Times New Roman"/>
                <a:sym typeface="Times New Roman"/>
              </a:rPr>
              <a:t>Improper sugar levels</a:t>
            </a:r>
            <a:endParaRPr>
              <a:latin typeface="Times New Roman"/>
              <a:ea typeface="Times New Roman"/>
              <a:cs typeface="Times New Roman"/>
              <a:sym typeface="Times New Roman"/>
            </a:endParaRPr>
          </a:p>
          <a:p>
            <a:pPr indent="-317500" lvl="0" marL="457200" rtl="0" algn="just">
              <a:lnSpc>
                <a:spcPct val="115000"/>
              </a:lnSpc>
              <a:spcBef>
                <a:spcPts val="0"/>
              </a:spcBef>
              <a:spcAft>
                <a:spcPts val="0"/>
              </a:spcAft>
              <a:buSzPts val="1400"/>
              <a:buFont typeface="Times New Roman"/>
              <a:buChar char="●"/>
            </a:pPr>
            <a:r>
              <a:rPr lang="en-GB">
                <a:latin typeface="Times New Roman"/>
                <a:ea typeface="Times New Roman"/>
                <a:cs typeface="Times New Roman"/>
                <a:sym typeface="Times New Roman"/>
              </a:rPr>
              <a:t>Physical inactivity</a:t>
            </a:r>
            <a:endParaRPr>
              <a:latin typeface="Times New Roman"/>
              <a:ea typeface="Times New Roman"/>
              <a:cs typeface="Times New Roman"/>
              <a:sym typeface="Times New Roman"/>
            </a:endParaRPr>
          </a:p>
          <a:p>
            <a:pPr indent="-317500" lvl="0" marL="457200" rtl="0" algn="just">
              <a:lnSpc>
                <a:spcPct val="115000"/>
              </a:lnSpc>
              <a:spcBef>
                <a:spcPts val="0"/>
              </a:spcBef>
              <a:spcAft>
                <a:spcPts val="0"/>
              </a:spcAft>
              <a:buSzPts val="1400"/>
              <a:buFont typeface="Times New Roman"/>
              <a:buChar char="●"/>
            </a:pPr>
            <a:r>
              <a:rPr lang="en-GB">
                <a:latin typeface="Times New Roman"/>
                <a:ea typeface="Times New Roman"/>
                <a:cs typeface="Times New Roman"/>
                <a:sym typeface="Times New Roman"/>
              </a:rPr>
              <a:t>Bacterial infection</a:t>
            </a:r>
            <a:endParaRPr>
              <a:latin typeface="Times New Roman"/>
              <a:ea typeface="Times New Roman"/>
              <a:cs typeface="Times New Roman"/>
              <a:sym typeface="Times New Roman"/>
            </a:endParaRPr>
          </a:p>
          <a:p>
            <a:pPr indent="-317500" lvl="0" marL="457200" rtl="0" algn="just">
              <a:lnSpc>
                <a:spcPct val="115000"/>
              </a:lnSpc>
              <a:spcBef>
                <a:spcPts val="0"/>
              </a:spcBef>
              <a:spcAft>
                <a:spcPts val="0"/>
              </a:spcAft>
              <a:buSzPts val="1400"/>
              <a:buFont typeface="Times New Roman"/>
              <a:buChar char="●"/>
            </a:pPr>
            <a:r>
              <a:rPr lang="en-GB">
                <a:latin typeface="Times New Roman"/>
                <a:ea typeface="Times New Roman"/>
                <a:cs typeface="Times New Roman"/>
                <a:sym typeface="Times New Roman"/>
              </a:rPr>
              <a:t>Other risk factors such as age,diet,gender etc.</a:t>
            </a:r>
            <a:endParaRPr>
              <a:latin typeface="Times New Roman"/>
              <a:ea typeface="Times New Roman"/>
              <a:cs typeface="Times New Roman"/>
              <a:sym typeface="Times New Roman"/>
            </a:endParaRPr>
          </a:p>
          <a:p>
            <a:pPr indent="0" lvl="0" marL="0" rtl="0" algn="just">
              <a:lnSpc>
                <a:spcPct val="115000"/>
              </a:lnSpc>
              <a:spcBef>
                <a:spcPts val="1000"/>
              </a:spcBef>
              <a:spcAft>
                <a:spcPts val="0"/>
              </a:spcAft>
              <a:buNone/>
            </a:pPr>
            <a:r>
              <a:t/>
            </a:r>
            <a:endParaRPr>
              <a:latin typeface="Times New Roman"/>
              <a:ea typeface="Times New Roman"/>
              <a:cs typeface="Times New Roman"/>
              <a:sym typeface="Times New Roman"/>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19"/>
          <p:cNvSpPr txBox="1"/>
          <p:nvPr>
            <p:ph type="title"/>
          </p:nvPr>
        </p:nvSpPr>
        <p:spPr>
          <a:xfrm>
            <a:off x="961950" y="104200"/>
            <a:ext cx="7038900" cy="621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GB" sz="2000">
                <a:solidFill>
                  <a:srgbClr val="000000"/>
                </a:solidFill>
                <a:latin typeface="Times New Roman"/>
                <a:ea typeface="Times New Roman"/>
                <a:cs typeface="Times New Roman"/>
                <a:sym typeface="Times New Roman"/>
              </a:rPr>
              <a:t>Survey of heart disease in recent years</a:t>
            </a:r>
            <a:endParaRPr b="1" sz="2000">
              <a:solidFill>
                <a:srgbClr val="000000"/>
              </a:solidFill>
              <a:latin typeface="Times New Roman"/>
              <a:ea typeface="Times New Roman"/>
              <a:cs typeface="Times New Roman"/>
              <a:sym typeface="Times New Roman"/>
            </a:endParaRPr>
          </a:p>
          <a:p>
            <a:pPr indent="0" lvl="0" marL="0" rtl="0" algn="just">
              <a:lnSpc>
                <a:spcPct val="100000"/>
              </a:lnSpc>
              <a:spcBef>
                <a:spcPts val="1000"/>
              </a:spcBef>
              <a:spcAft>
                <a:spcPts val="0"/>
              </a:spcAft>
              <a:buSzPts val="2400"/>
              <a:buNone/>
            </a:pPr>
            <a:r>
              <a:t/>
            </a:r>
            <a:endParaRPr sz="2000">
              <a:solidFill>
                <a:srgbClr val="000000"/>
              </a:solidFill>
              <a:latin typeface="Times New Roman"/>
              <a:ea typeface="Times New Roman"/>
              <a:cs typeface="Times New Roman"/>
              <a:sym typeface="Times New Roman"/>
            </a:endParaRPr>
          </a:p>
        </p:txBody>
      </p:sp>
      <p:sp>
        <p:nvSpPr>
          <p:cNvPr id="116" name="Google Shape;116;p19"/>
          <p:cNvSpPr txBox="1"/>
          <p:nvPr/>
        </p:nvSpPr>
        <p:spPr>
          <a:xfrm>
            <a:off x="451625" y="4114800"/>
            <a:ext cx="8225400" cy="6900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1000"/>
              </a:spcAft>
              <a:buNone/>
            </a:pPr>
            <a:r>
              <a:rPr lang="en-GB">
                <a:latin typeface="Times New Roman"/>
                <a:ea typeface="Times New Roman"/>
                <a:cs typeface="Times New Roman"/>
                <a:sym typeface="Times New Roman"/>
              </a:rPr>
              <a:t>According to the data given by the World Health Organization about 17.9 million people die due to heart disease  which is equivalent to 31% of deaths that occur worldwide in the year 2016.</a:t>
            </a:r>
            <a:endParaRPr b="0" i="0" u="none" cap="none" strike="noStrike">
              <a:solidFill>
                <a:srgbClr val="000000"/>
              </a:solidFill>
              <a:latin typeface="Times New Roman"/>
              <a:ea typeface="Times New Roman"/>
              <a:cs typeface="Times New Roman"/>
              <a:sym typeface="Times New Roman"/>
            </a:endParaRPr>
          </a:p>
        </p:txBody>
      </p:sp>
      <p:sp>
        <p:nvSpPr>
          <p:cNvPr id="117" name="Google Shape;117;p19"/>
          <p:cNvSpPr txBox="1"/>
          <p:nvPr/>
        </p:nvSpPr>
        <p:spPr>
          <a:xfrm>
            <a:off x="8002568" y="2374343"/>
            <a:ext cx="478800" cy="297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Lato"/>
                <a:ea typeface="Lato"/>
                <a:cs typeface="Lato"/>
                <a:sym typeface="Lato"/>
              </a:rPr>
              <a:t>(</a:t>
            </a:r>
            <a:r>
              <a:rPr lang="en-GB">
                <a:latin typeface="Lato"/>
                <a:ea typeface="Lato"/>
                <a:cs typeface="Lato"/>
                <a:sym typeface="Lato"/>
              </a:rPr>
              <a:t>3</a:t>
            </a:r>
            <a:r>
              <a:rPr b="0" i="0" lang="en-GB" sz="1400" u="none" cap="none" strike="noStrike">
                <a:solidFill>
                  <a:srgbClr val="000000"/>
                </a:solidFill>
                <a:latin typeface="Lato"/>
                <a:ea typeface="Lato"/>
                <a:cs typeface="Lato"/>
                <a:sym typeface="Lato"/>
              </a:rPr>
              <a:t>)</a:t>
            </a:r>
            <a:endParaRPr b="0" i="0" sz="1400" u="none" cap="none" strike="noStrike">
              <a:solidFill>
                <a:srgbClr val="000000"/>
              </a:solidFill>
              <a:latin typeface="Lato"/>
              <a:ea typeface="Lato"/>
              <a:cs typeface="Lato"/>
              <a:sym typeface="Lato"/>
            </a:endParaRPr>
          </a:p>
        </p:txBody>
      </p:sp>
      <p:sp>
        <p:nvSpPr>
          <p:cNvPr id="118" name="Google Shape;118;p19"/>
          <p:cNvSpPr txBox="1"/>
          <p:nvPr/>
        </p:nvSpPr>
        <p:spPr>
          <a:xfrm>
            <a:off x="8157238" y="2374338"/>
            <a:ext cx="519900" cy="39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Lato"/>
              <a:ea typeface="Lato"/>
              <a:cs typeface="Lato"/>
              <a:sym typeface="Lato"/>
            </a:endParaRPr>
          </a:p>
        </p:txBody>
      </p:sp>
      <p:pic>
        <p:nvPicPr>
          <p:cNvPr id="119" name="Google Shape;119;p19"/>
          <p:cNvPicPr preferRelativeResize="0"/>
          <p:nvPr/>
        </p:nvPicPr>
        <p:blipFill>
          <a:blip r:embed="rId3">
            <a:alphaModFix/>
          </a:blip>
          <a:stretch>
            <a:fillRect/>
          </a:stretch>
        </p:blipFill>
        <p:spPr>
          <a:xfrm>
            <a:off x="1016150" y="606900"/>
            <a:ext cx="6548550" cy="3282075"/>
          </a:xfrm>
          <a:prstGeom prst="rect">
            <a:avLst/>
          </a:prstGeom>
          <a:noFill/>
          <a:ln cap="flat" cmpd="sng" w="25400">
            <a:solidFill>
              <a:srgbClr val="000000"/>
            </a:solidFill>
            <a:prstDash val="solid"/>
            <a:miter lim="8000"/>
            <a:headEnd len="sm" w="sm" type="none"/>
            <a:tailEnd len="sm" w="sm" type="none"/>
          </a:ln>
        </p:spPr>
      </p:pic>
      <p:sp>
        <p:nvSpPr>
          <p:cNvPr id="120" name="Google Shape;120;p19"/>
          <p:cNvSpPr txBox="1"/>
          <p:nvPr/>
        </p:nvSpPr>
        <p:spPr>
          <a:xfrm>
            <a:off x="7621575" y="2835200"/>
            <a:ext cx="1041300" cy="7941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GB" sz="1200">
                <a:latin typeface="Times New Roman"/>
                <a:ea typeface="Times New Roman"/>
                <a:cs typeface="Times New Roman"/>
                <a:sym typeface="Times New Roman"/>
              </a:rPr>
              <a:t> Source: World Health Organization</a:t>
            </a:r>
            <a:endParaRPr>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20"/>
          <p:cNvSpPr txBox="1"/>
          <p:nvPr>
            <p:ph type="title"/>
          </p:nvPr>
        </p:nvSpPr>
        <p:spPr>
          <a:xfrm>
            <a:off x="1324850" y="530550"/>
            <a:ext cx="3798900" cy="1493100"/>
          </a:xfrm>
          <a:prstGeom prst="rect">
            <a:avLst/>
          </a:prstGeom>
          <a:noFill/>
          <a:ln>
            <a:noFill/>
          </a:ln>
        </p:spPr>
        <p:txBody>
          <a:bodyPr anchorCtr="0" anchor="t" bIns="91425" lIns="91425" spcFirstLastPara="1" rIns="91425" wrap="square" tIns="91425">
            <a:normAutofit/>
          </a:bodyPr>
          <a:lstStyle/>
          <a:p>
            <a:pPr indent="0" lvl="0" marL="0" rtl="0" algn="just">
              <a:lnSpc>
                <a:spcPct val="100000"/>
              </a:lnSpc>
              <a:spcBef>
                <a:spcPts val="0"/>
              </a:spcBef>
              <a:spcAft>
                <a:spcPts val="0"/>
              </a:spcAft>
              <a:buSzPts val="2400"/>
              <a:buNone/>
            </a:pPr>
            <a:r>
              <a:rPr b="1" lang="en-GB" sz="2000">
                <a:solidFill>
                  <a:srgbClr val="000000"/>
                </a:solidFill>
                <a:latin typeface="Times New Roman"/>
                <a:ea typeface="Times New Roman"/>
                <a:cs typeface="Times New Roman"/>
                <a:sym typeface="Times New Roman"/>
              </a:rPr>
              <a:t>FUZZY LOGIC</a:t>
            </a:r>
            <a:endParaRPr b="1" sz="2000">
              <a:solidFill>
                <a:srgbClr val="000000"/>
              </a:solidFill>
              <a:latin typeface="Times New Roman"/>
              <a:ea typeface="Times New Roman"/>
              <a:cs typeface="Times New Roman"/>
              <a:sym typeface="Times New Roman"/>
            </a:endParaRPr>
          </a:p>
        </p:txBody>
      </p:sp>
      <p:sp>
        <p:nvSpPr>
          <p:cNvPr id="126" name="Google Shape;126;p20"/>
          <p:cNvSpPr txBox="1"/>
          <p:nvPr>
            <p:ph idx="1" type="body"/>
          </p:nvPr>
        </p:nvSpPr>
        <p:spPr>
          <a:xfrm>
            <a:off x="614700" y="1091425"/>
            <a:ext cx="4696200" cy="3449700"/>
          </a:xfrm>
          <a:prstGeom prst="rect">
            <a:avLst/>
          </a:prstGeom>
          <a:noFill/>
          <a:ln>
            <a:noFill/>
          </a:ln>
        </p:spPr>
        <p:txBody>
          <a:bodyPr anchorCtr="0" anchor="t" bIns="91425" lIns="91425" spcFirstLastPara="1" rIns="91425" wrap="square" tIns="91425">
            <a:normAutofit/>
          </a:bodyPr>
          <a:lstStyle/>
          <a:p>
            <a:pPr indent="0" lvl="0" marL="0" rtl="0" algn="just">
              <a:lnSpc>
                <a:spcPct val="115000"/>
              </a:lnSpc>
              <a:spcBef>
                <a:spcPts val="1600"/>
              </a:spcBef>
              <a:spcAft>
                <a:spcPts val="0"/>
              </a:spcAft>
              <a:buSzPts val="1300"/>
              <a:buNone/>
            </a:pPr>
            <a:r>
              <a:rPr lang="en-GB" sz="1500">
                <a:solidFill>
                  <a:srgbClr val="000000"/>
                </a:solidFill>
                <a:latin typeface="Times New Roman"/>
                <a:ea typeface="Times New Roman"/>
                <a:cs typeface="Times New Roman"/>
                <a:sym typeface="Times New Roman"/>
              </a:rPr>
              <a:t>Fuzzy logic is a generalization of standard logic, in which a concept can possess a degree of truth anywhere between 0.0 and 1.0. </a:t>
            </a:r>
            <a:endParaRPr sz="1500">
              <a:solidFill>
                <a:srgbClr val="000000"/>
              </a:solidFill>
              <a:latin typeface="Times New Roman"/>
              <a:ea typeface="Times New Roman"/>
              <a:cs typeface="Times New Roman"/>
              <a:sym typeface="Times New Roman"/>
            </a:endParaRPr>
          </a:p>
          <a:p>
            <a:pPr indent="0" lvl="0" marL="0" rtl="0" algn="just">
              <a:lnSpc>
                <a:spcPct val="115000"/>
              </a:lnSpc>
              <a:spcBef>
                <a:spcPts val="1600"/>
              </a:spcBef>
              <a:spcAft>
                <a:spcPts val="0"/>
              </a:spcAft>
              <a:buSzPts val="1300"/>
              <a:buNone/>
            </a:pPr>
            <a:r>
              <a:rPr lang="en-GB" sz="1500">
                <a:solidFill>
                  <a:srgbClr val="000000"/>
                </a:solidFill>
                <a:latin typeface="Times New Roman"/>
                <a:ea typeface="Times New Roman"/>
                <a:cs typeface="Times New Roman"/>
                <a:sym typeface="Times New Roman"/>
              </a:rPr>
              <a:t>Standard logic applies only to concepts that are completely true (having degree of truth 1.0) or completely false (having degree of truth 0.0). </a:t>
            </a:r>
            <a:endParaRPr sz="1500">
              <a:solidFill>
                <a:srgbClr val="000000"/>
              </a:solidFill>
              <a:latin typeface="Times New Roman"/>
              <a:ea typeface="Times New Roman"/>
              <a:cs typeface="Times New Roman"/>
              <a:sym typeface="Times New Roman"/>
            </a:endParaRPr>
          </a:p>
          <a:p>
            <a:pPr indent="0" lvl="0" marL="0" rtl="0" algn="just">
              <a:lnSpc>
                <a:spcPct val="115000"/>
              </a:lnSpc>
              <a:spcBef>
                <a:spcPts val="1600"/>
              </a:spcBef>
              <a:spcAft>
                <a:spcPts val="1600"/>
              </a:spcAft>
              <a:buSzPts val="1300"/>
              <a:buNone/>
            </a:pPr>
            <a:r>
              <a:rPr lang="en-GB" sz="1500">
                <a:solidFill>
                  <a:srgbClr val="000000"/>
                </a:solidFill>
                <a:latin typeface="Times New Roman"/>
                <a:ea typeface="Times New Roman"/>
                <a:cs typeface="Times New Roman"/>
                <a:sym typeface="Times New Roman"/>
              </a:rPr>
              <a:t>Fuzzy logic is supposed to be used for reasoning about  concepts which are not clear, such as 'tallness.'</a:t>
            </a:r>
            <a:endParaRPr sz="1500">
              <a:solidFill>
                <a:srgbClr val="000000"/>
              </a:solidFill>
              <a:latin typeface="Times New Roman"/>
              <a:ea typeface="Times New Roman"/>
              <a:cs typeface="Times New Roman"/>
              <a:sym typeface="Times New Roman"/>
            </a:endParaRPr>
          </a:p>
        </p:txBody>
      </p:sp>
      <p:pic>
        <p:nvPicPr>
          <p:cNvPr id="127" name="Google Shape;127;p20"/>
          <p:cNvPicPr preferRelativeResize="0"/>
          <p:nvPr/>
        </p:nvPicPr>
        <p:blipFill rotWithShape="1">
          <a:blip r:embed="rId3">
            <a:alphaModFix/>
          </a:blip>
          <a:srcRect b="0" l="17061" r="17061" t="0"/>
          <a:stretch/>
        </p:blipFill>
        <p:spPr>
          <a:xfrm rot="-5400000">
            <a:off x="5572450" y="2567150"/>
            <a:ext cx="2585400" cy="2590200"/>
          </a:xfrm>
          <a:prstGeom prst="diagStripe">
            <a:avLst>
              <a:gd fmla="val 50445" name="adj"/>
            </a:avLst>
          </a:prstGeom>
          <a:noFill/>
          <a:ln>
            <a:noFill/>
          </a:ln>
        </p:spPr>
      </p:pic>
      <p:pic>
        <p:nvPicPr>
          <p:cNvPr id="128" name="Google Shape;128;p20"/>
          <p:cNvPicPr preferRelativeResize="0"/>
          <p:nvPr/>
        </p:nvPicPr>
        <p:blipFill rotWithShape="1">
          <a:blip r:embed="rId4">
            <a:alphaModFix/>
          </a:blip>
          <a:srcRect b="0" l="19912" r="19912" t="0"/>
          <a:stretch/>
        </p:blipFill>
        <p:spPr>
          <a:xfrm flipH="1" rot="373">
            <a:off x="6382502" y="2108267"/>
            <a:ext cx="2761500" cy="2585100"/>
          </a:xfrm>
          <a:prstGeom prst="diagStripe">
            <a:avLst>
              <a:gd fmla="val 35526" name="adj"/>
            </a:avLst>
          </a:prstGeom>
          <a:noFill/>
          <a:ln>
            <a:noFill/>
          </a:ln>
        </p:spPr>
      </p:pic>
      <p:pic>
        <p:nvPicPr>
          <p:cNvPr id="129" name="Google Shape;129;p20"/>
          <p:cNvPicPr preferRelativeResize="0"/>
          <p:nvPr/>
        </p:nvPicPr>
        <p:blipFill rotWithShape="1">
          <a:blip r:embed="rId5">
            <a:alphaModFix/>
          </a:blip>
          <a:srcRect b="0" l="16728" r="16728" t="0"/>
          <a:stretch/>
        </p:blipFill>
        <p:spPr>
          <a:xfrm rot="5400000">
            <a:off x="5559850" y="2519575"/>
            <a:ext cx="2611800" cy="2616600"/>
          </a:xfrm>
          <a:prstGeom prst="diagStripe">
            <a:avLst>
              <a:gd fmla="val 39509" name="adj"/>
            </a:avLst>
          </a:prstGeom>
          <a:noFill/>
          <a:ln>
            <a:noFill/>
          </a:ln>
        </p:spPr>
      </p:pic>
      <p:sp>
        <p:nvSpPr>
          <p:cNvPr id="130" name="Google Shape;130;p20"/>
          <p:cNvSpPr/>
          <p:nvPr/>
        </p:nvSpPr>
        <p:spPr>
          <a:xfrm>
            <a:off x="6593525" y="3748200"/>
            <a:ext cx="2590179" cy="1395304"/>
          </a:xfrm>
          <a:custGeom>
            <a:rect b="b" l="l" r="r" t="t"/>
            <a:pathLst>
              <a:path extrusionOk="0" h="48898" w="84254">
                <a:moveTo>
                  <a:pt x="0" y="0"/>
                </a:moveTo>
                <a:lnTo>
                  <a:pt x="50319" y="0"/>
                </a:lnTo>
                <a:lnTo>
                  <a:pt x="84254" y="33935"/>
                </a:lnTo>
                <a:lnTo>
                  <a:pt x="84254" y="48898"/>
                </a:lnTo>
                <a:lnTo>
                  <a:pt x="48798" y="48898"/>
                </a:lnTo>
                <a:close/>
              </a:path>
            </a:pathLst>
          </a:custGeom>
          <a:solidFill>
            <a:srgbClr val="1C4587"/>
          </a:solidFill>
          <a:ln>
            <a:noFill/>
          </a:ln>
        </p:spPr>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21"/>
          <p:cNvSpPr txBox="1"/>
          <p:nvPr>
            <p:ph type="title"/>
          </p:nvPr>
        </p:nvSpPr>
        <p:spPr>
          <a:xfrm>
            <a:off x="3229850" y="-79050"/>
            <a:ext cx="3798900" cy="1493100"/>
          </a:xfrm>
          <a:prstGeom prst="rect">
            <a:avLst/>
          </a:prstGeom>
          <a:noFill/>
          <a:ln>
            <a:noFill/>
          </a:ln>
        </p:spPr>
        <p:txBody>
          <a:bodyPr anchorCtr="0" anchor="t" bIns="91425" lIns="91425" spcFirstLastPara="1" rIns="91425" wrap="square" tIns="91425">
            <a:normAutofit/>
          </a:bodyPr>
          <a:lstStyle/>
          <a:p>
            <a:pPr indent="0" lvl="0" marL="0" rtl="0" algn="ctr">
              <a:lnSpc>
                <a:spcPct val="115000"/>
              </a:lnSpc>
              <a:spcBef>
                <a:spcPts val="0"/>
              </a:spcBef>
              <a:spcAft>
                <a:spcPts val="0"/>
              </a:spcAft>
              <a:buNone/>
            </a:pPr>
            <a:r>
              <a:rPr b="1" lang="en-GB" sz="1900">
                <a:solidFill>
                  <a:srgbClr val="000000"/>
                </a:solidFill>
                <a:latin typeface="Times New Roman"/>
                <a:ea typeface="Times New Roman"/>
                <a:cs typeface="Times New Roman"/>
                <a:sym typeface="Times New Roman"/>
              </a:rPr>
              <a:t>Fuzzy System Block diagram</a:t>
            </a:r>
            <a:endParaRPr sz="1900">
              <a:solidFill>
                <a:srgbClr val="000000"/>
              </a:solidFill>
              <a:latin typeface="Times New Roman"/>
              <a:ea typeface="Times New Roman"/>
              <a:cs typeface="Times New Roman"/>
              <a:sym typeface="Times New Roman"/>
            </a:endParaRPr>
          </a:p>
        </p:txBody>
      </p:sp>
      <p:pic>
        <p:nvPicPr>
          <p:cNvPr id="136" name="Google Shape;136;p21"/>
          <p:cNvPicPr preferRelativeResize="0"/>
          <p:nvPr/>
        </p:nvPicPr>
        <p:blipFill rotWithShape="1">
          <a:blip r:embed="rId3">
            <a:alphaModFix/>
          </a:blip>
          <a:srcRect b="0" l="17061" r="17061" t="0"/>
          <a:stretch/>
        </p:blipFill>
        <p:spPr>
          <a:xfrm rot="-5400000">
            <a:off x="5572450" y="2567150"/>
            <a:ext cx="2585400" cy="2590200"/>
          </a:xfrm>
          <a:prstGeom prst="diagStripe">
            <a:avLst>
              <a:gd fmla="val 50445" name="adj"/>
            </a:avLst>
          </a:prstGeom>
          <a:noFill/>
          <a:ln>
            <a:noFill/>
          </a:ln>
        </p:spPr>
      </p:pic>
      <p:pic>
        <p:nvPicPr>
          <p:cNvPr id="137" name="Google Shape;137;p21"/>
          <p:cNvPicPr preferRelativeResize="0"/>
          <p:nvPr/>
        </p:nvPicPr>
        <p:blipFill rotWithShape="1">
          <a:blip r:embed="rId4">
            <a:alphaModFix/>
          </a:blip>
          <a:srcRect b="0" l="19912" r="19912" t="0"/>
          <a:stretch/>
        </p:blipFill>
        <p:spPr>
          <a:xfrm flipH="1" rot="373">
            <a:off x="6382502" y="2108267"/>
            <a:ext cx="2761500" cy="2585100"/>
          </a:xfrm>
          <a:prstGeom prst="diagStripe">
            <a:avLst>
              <a:gd fmla="val 35526" name="adj"/>
            </a:avLst>
          </a:prstGeom>
          <a:noFill/>
          <a:ln>
            <a:noFill/>
          </a:ln>
        </p:spPr>
      </p:pic>
      <p:pic>
        <p:nvPicPr>
          <p:cNvPr id="138" name="Google Shape;138;p21"/>
          <p:cNvPicPr preferRelativeResize="0"/>
          <p:nvPr/>
        </p:nvPicPr>
        <p:blipFill rotWithShape="1">
          <a:blip r:embed="rId5">
            <a:alphaModFix/>
          </a:blip>
          <a:srcRect b="0" l="16728" r="16728" t="0"/>
          <a:stretch/>
        </p:blipFill>
        <p:spPr>
          <a:xfrm rot="5400000">
            <a:off x="5559850" y="2519575"/>
            <a:ext cx="2611800" cy="2616600"/>
          </a:xfrm>
          <a:prstGeom prst="diagStripe">
            <a:avLst>
              <a:gd fmla="val 39509" name="adj"/>
            </a:avLst>
          </a:prstGeom>
          <a:noFill/>
          <a:ln>
            <a:noFill/>
          </a:ln>
        </p:spPr>
      </p:pic>
      <p:sp>
        <p:nvSpPr>
          <p:cNvPr id="139" name="Google Shape;139;p21"/>
          <p:cNvSpPr/>
          <p:nvPr/>
        </p:nvSpPr>
        <p:spPr>
          <a:xfrm>
            <a:off x="6593525" y="3748200"/>
            <a:ext cx="2590179" cy="1395304"/>
          </a:xfrm>
          <a:custGeom>
            <a:rect b="b" l="l" r="r" t="t"/>
            <a:pathLst>
              <a:path extrusionOk="0" h="48898" w="84254">
                <a:moveTo>
                  <a:pt x="0" y="0"/>
                </a:moveTo>
                <a:lnTo>
                  <a:pt x="50319" y="0"/>
                </a:lnTo>
                <a:lnTo>
                  <a:pt x="84254" y="33935"/>
                </a:lnTo>
                <a:lnTo>
                  <a:pt x="84254" y="48898"/>
                </a:lnTo>
                <a:lnTo>
                  <a:pt x="48798" y="48898"/>
                </a:lnTo>
                <a:close/>
              </a:path>
            </a:pathLst>
          </a:custGeom>
          <a:solidFill>
            <a:srgbClr val="1C4587"/>
          </a:solidFill>
          <a:ln>
            <a:noFill/>
          </a:ln>
        </p:spPr>
      </p:sp>
      <p:pic>
        <p:nvPicPr>
          <p:cNvPr id="140" name="Google Shape;140;p21"/>
          <p:cNvPicPr preferRelativeResize="0"/>
          <p:nvPr/>
        </p:nvPicPr>
        <p:blipFill>
          <a:blip r:embed="rId6">
            <a:alphaModFix/>
          </a:blip>
          <a:stretch>
            <a:fillRect/>
          </a:stretch>
        </p:blipFill>
        <p:spPr>
          <a:xfrm>
            <a:off x="853075" y="414000"/>
            <a:ext cx="3989350" cy="4453500"/>
          </a:xfrm>
          <a:prstGeom prst="rect">
            <a:avLst/>
          </a:prstGeom>
          <a:noFill/>
          <a:ln cap="flat" cmpd="sng" w="25400">
            <a:solidFill>
              <a:srgbClr val="000000"/>
            </a:solidFill>
            <a:prstDash val="solid"/>
            <a:miter lim="8000"/>
            <a:headEnd len="sm" w="sm" type="none"/>
            <a:tailEnd len="sm" w="sm" type="none"/>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22"/>
          <p:cNvSpPr txBox="1"/>
          <p:nvPr/>
        </p:nvSpPr>
        <p:spPr>
          <a:xfrm>
            <a:off x="239100" y="-67150"/>
            <a:ext cx="8665800" cy="2553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1600"/>
              </a:spcBef>
              <a:spcAft>
                <a:spcPts val="0"/>
              </a:spcAft>
              <a:buClr>
                <a:srgbClr val="000000"/>
              </a:buClr>
              <a:buSzPts val="1300"/>
              <a:buFont typeface="Arial"/>
              <a:buNone/>
            </a:pPr>
            <a:r>
              <a:rPr b="0" i="0" lang="en-GB" sz="2200" u="none" cap="none" strike="noStrike">
                <a:solidFill>
                  <a:srgbClr val="000000"/>
                </a:solidFill>
                <a:latin typeface="Times New Roman"/>
                <a:ea typeface="Times New Roman"/>
                <a:cs typeface="Times New Roman"/>
                <a:sym typeface="Times New Roman"/>
              </a:rPr>
              <a:t>Literature survey</a:t>
            </a:r>
            <a:endParaRPr b="0" i="0" sz="2200" u="none" cap="none" strike="noStrike">
              <a:solidFill>
                <a:srgbClr val="000000"/>
              </a:solidFill>
              <a:latin typeface="Times New Roman"/>
              <a:ea typeface="Times New Roman"/>
              <a:cs typeface="Times New Roman"/>
              <a:sym typeface="Times New Roman"/>
            </a:endParaRPr>
          </a:p>
          <a:p>
            <a:pPr indent="0" lvl="0" marL="0" marR="0" rtl="0" algn="ctr">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Times New Roman"/>
              <a:ea typeface="Times New Roman"/>
              <a:cs typeface="Times New Roman"/>
              <a:sym typeface="Times New Roman"/>
            </a:endParaRPr>
          </a:p>
        </p:txBody>
      </p:sp>
      <p:graphicFrame>
        <p:nvGraphicFramePr>
          <p:cNvPr id="146" name="Google Shape;146;p22"/>
          <p:cNvGraphicFramePr/>
          <p:nvPr/>
        </p:nvGraphicFramePr>
        <p:xfrm>
          <a:off x="364075" y="597175"/>
          <a:ext cx="3000000" cy="3000000"/>
        </p:xfrm>
        <a:graphic>
          <a:graphicData uri="http://schemas.openxmlformats.org/drawingml/2006/table">
            <a:tbl>
              <a:tblPr>
                <a:noFill/>
                <a:tableStyleId>{506AAC46-5FD4-4C61-9E60-54BC7EF593D2}</a:tableStyleId>
              </a:tblPr>
              <a:tblGrid>
                <a:gridCol w="1486900"/>
                <a:gridCol w="3035375"/>
                <a:gridCol w="3951400"/>
              </a:tblGrid>
              <a:tr h="389175">
                <a:tc>
                  <a:txBody>
                    <a:bodyPr/>
                    <a:lstStyle/>
                    <a:p>
                      <a:pPr indent="0" lvl="0" marL="0" marR="0" rtl="0" algn="ctr">
                        <a:lnSpc>
                          <a:spcPct val="100000"/>
                        </a:lnSpc>
                        <a:spcBef>
                          <a:spcPts val="0"/>
                        </a:spcBef>
                        <a:spcAft>
                          <a:spcPts val="0"/>
                        </a:spcAft>
                        <a:buClr>
                          <a:srgbClr val="000000"/>
                        </a:buClr>
                        <a:buSzPts val="1500"/>
                        <a:buFont typeface="Arial"/>
                        <a:buNone/>
                      </a:pPr>
                      <a:r>
                        <a:rPr lang="en-GB" sz="1500" u="none" cap="none" strike="noStrike">
                          <a:latin typeface="Times New Roman"/>
                          <a:ea typeface="Times New Roman"/>
                          <a:cs typeface="Times New Roman"/>
                          <a:sym typeface="Times New Roman"/>
                        </a:rPr>
                        <a:t>Authors</a:t>
                      </a:r>
                      <a:endParaRPr sz="1500" u="none" cap="none" strike="noStrike">
                        <a:latin typeface="Times New Roman"/>
                        <a:ea typeface="Times New Roman"/>
                        <a:cs typeface="Times New Roman"/>
                        <a:sym typeface="Times New Roman"/>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500"/>
                        <a:buFont typeface="Arial"/>
                        <a:buNone/>
                      </a:pPr>
                      <a:r>
                        <a:rPr lang="en-GB" sz="1500" u="none" cap="none" strike="noStrike">
                          <a:latin typeface="Times New Roman"/>
                          <a:ea typeface="Times New Roman"/>
                          <a:cs typeface="Times New Roman"/>
                          <a:sym typeface="Times New Roman"/>
                        </a:rPr>
                        <a:t>Title</a:t>
                      </a:r>
                      <a:endParaRPr sz="1500" u="none" cap="none" strike="noStrike">
                        <a:latin typeface="Times New Roman"/>
                        <a:ea typeface="Times New Roman"/>
                        <a:cs typeface="Times New Roman"/>
                        <a:sym typeface="Times New Roman"/>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500"/>
                        <a:buFont typeface="Arial"/>
                        <a:buNone/>
                      </a:pPr>
                      <a:r>
                        <a:rPr lang="en-GB" sz="1500" u="none" cap="none" strike="noStrike">
                          <a:latin typeface="Times New Roman"/>
                          <a:ea typeface="Times New Roman"/>
                          <a:cs typeface="Times New Roman"/>
                          <a:sym typeface="Times New Roman"/>
                        </a:rPr>
                        <a:t>Control strategies</a:t>
                      </a:r>
                      <a:endParaRPr sz="1500" u="none" cap="none" strike="noStrike">
                        <a:latin typeface="Times New Roman"/>
                        <a:ea typeface="Times New Roman"/>
                        <a:cs typeface="Times New Roman"/>
                        <a:sym typeface="Times New Roman"/>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r h="1048675">
                <a:tc>
                  <a:txBody>
                    <a:bodyPr/>
                    <a:lstStyle/>
                    <a:p>
                      <a:pPr indent="0" lvl="0" marL="0" marR="0" rtl="0" algn="l">
                        <a:lnSpc>
                          <a:spcPct val="100000"/>
                        </a:lnSpc>
                        <a:spcBef>
                          <a:spcPts val="0"/>
                        </a:spcBef>
                        <a:spcAft>
                          <a:spcPts val="0"/>
                        </a:spcAft>
                        <a:buClr>
                          <a:srgbClr val="000000"/>
                        </a:buClr>
                        <a:buSzPts val="1500"/>
                        <a:buFont typeface="Arial"/>
                        <a:buNone/>
                      </a:pPr>
                      <a:r>
                        <a:rPr lang="en-GB" sz="1500">
                          <a:latin typeface="Times New Roman"/>
                          <a:ea typeface="Times New Roman"/>
                          <a:cs typeface="Times New Roman"/>
                          <a:sym typeface="Times New Roman"/>
                        </a:rPr>
                        <a:t>Asadi</a:t>
                      </a:r>
                      <a:r>
                        <a:rPr lang="en-GB" sz="1500" u="none" cap="none" strike="noStrike">
                          <a:latin typeface="Times New Roman"/>
                          <a:ea typeface="Times New Roman"/>
                          <a:cs typeface="Times New Roman"/>
                          <a:sym typeface="Times New Roman"/>
                        </a:rPr>
                        <a:t> et al.[</a:t>
                      </a:r>
                      <a:r>
                        <a:rPr lang="en-GB" sz="1500">
                          <a:latin typeface="Times New Roman"/>
                          <a:ea typeface="Times New Roman"/>
                          <a:cs typeface="Times New Roman"/>
                          <a:sym typeface="Times New Roman"/>
                        </a:rPr>
                        <a:t>1</a:t>
                      </a:r>
                      <a:r>
                        <a:rPr lang="en-GB" sz="1500" u="none" cap="none" strike="noStrike">
                          <a:latin typeface="Times New Roman"/>
                          <a:ea typeface="Times New Roman"/>
                          <a:cs typeface="Times New Roman"/>
                          <a:sym typeface="Times New Roman"/>
                        </a:rPr>
                        <a:t>]</a:t>
                      </a:r>
                      <a:endParaRPr sz="1500" u="none" cap="none" strike="noStrike">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just">
                        <a:lnSpc>
                          <a:spcPct val="115000"/>
                        </a:lnSpc>
                        <a:spcBef>
                          <a:spcPts val="0"/>
                        </a:spcBef>
                        <a:spcAft>
                          <a:spcPts val="800"/>
                        </a:spcAft>
                        <a:buNone/>
                      </a:pPr>
                      <a:r>
                        <a:rPr lang="en-GB">
                          <a:solidFill>
                            <a:srgbClr val="222222"/>
                          </a:solidFill>
                          <a:highlight>
                            <a:srgbClr val="FFFFFF"/>
                          </a:highlight>
                          <a:latin typeface="Times New Roman"/>
                          <a:ea typeface="Times New Roman"/>
                          <a:cs typeface="Times New Roman"/>
                          <a:sym typeface="Times New Roman"/>
                        </a:rPr>
                        <a:t>Random forest swarm optimization-based for heart diseases diagnosis</a:t>
                      </a:r>
                      <a:endParaRPr sz="1700" u="none" cap="none" strike="noStrike">
                        <a:latin typeface="Times New Roman"/>
                        <a:ea typeface="Times New Roman"/>
                        <a:cs typeface="Times New Roman"/>
                        <a:sym typeface="Times New Roman"/>
                      </a:endParaRPr>
                    </a:p>
                  </a:txBody>
                  <a:tcPr marT="36000" marB="36000" marR="36000" marL="360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500"/>
                        <a:buFont typeface="Arial"/>
                        <a:buNone/>
                      </a:pPr>
                      <a:r>
                        <a:rPr lang="en-GB">
                          <a:solidFill>
                            <a:srgbClr val="2E2E2E"/>
                          </a:solidFill>
                          <a:latin typeface="Times New Roman"/>
                          <a:ea typeface="Times New Roman"/>
                          <a:cs typeface="Times New Roman"/>
                          <a:sym typeface="Times New Roman"/>
                        </a:rPr>
                        <a:t>Random Forest and  multi-objective particle swarm optimization (MOPSO) which is a new approach for the prediction of  heart disease in the patient</a:t>
                      </a:r>
                      <a:endParaRPr u="none" cap="none" strike="noStrike">
                        <a:latin typeface="Times New Roman"/>
                        <a:ea typeface="Times New Roman"/>
                        <a:cs typeface="Times New Roman"/>
                        <a:sym typeface="Times New Roman"/>
                      </a:endParaRPr>
                    </a:p>
                  </a:txBody>
                  <a:tcPr marT="0" marB="0" marR="0" marL="360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183000">
                <a:tc>
                  <a:txBody>
                    <a:bodyPr/>
                    <a:lstStyle/>
                    <a:p>
                      <a:pPr indent="0" lvl="0" marL="0" marR="0" rtl="0" algn="l">
                        <a:lnSpc>
                          <a:spcPct val="100000"/>
                        </a:lnSpc>
                        <a:spcBef>
                          <a:spcPts val="0"/>
                        </a:spcBef>
                        <a:spcAft>
                          <a:spcPts val="0"/>
                        </a:spcAft>
                        <a:buClr>
                          <a:srgbClr val="000000"/>
                        </a:buClr>
                        <a:buSzPts val="1500"/>
                        <a:buFont typeface="Arial"/>
                        <a:buNone/>
                      </a:pPr>
                      <a:r>
                        <a:rPr lang="en-GB" sz="1500">
                          <a:latin typeface="Times New Roman"/>
                          <a:ea typeface="Times New Roman"/>
                          <a:cs typeface="Times New Roman"/>
                          <a:sym typeface="Times New Roman"/>
                        </a:rPr>
                        <a:t>Ali</a:t>
                      </a:r>
                      <a:r>
                        <a:rPr lang="en-GB" sz="1500" u="none" cap="none" strike="noStrike">
                          <a:latin typeface="Times New Roman"/>
                          <a:ea typeface="Times New Roman"/>
                          <a:cs typeface="Times New Roman"/>
                          <a:sym typeface="Times New Roman"/>
                        </a:rPr>
                        <a:t> et al.[</a:t>
                      </a:r>
                      <a:r>
                        <a:rPr lang="en-GB" sz="1500">
                          <a:latin typeface="Times New Roman"/>
                          <a:ea typeface="Times New Roman"/>
                          <a:cs typeface="Times New Roman"/>
                          <a:sym typeface="Times New Roman"/>
                        </a:rPr>
                        <a:t>2</a:t>
                      </a:r>
                      <a:r>
                        <a:rPr lang="en-GB" sz="1500" u="none" cap="none" strike="noStrike">
                          <a:latin typeface="Times New Roman"/>
                          <a:ea typeface="Times New Roman"/>
                          <a:cs typeface="Times New Roman"/>
                          <a:sym typeface="Times New Roman"/>
                        </a:rPr>
                        <a:t>]</a:t>
                      </a:r>
                      <a:endParaRPr sz="1500" u="none" cap="none" strike="noStrike">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just">
                        <a:lnSpc>
                          <a:spcPct val="115000"/>
                        </a:lnSpc>
                        <a:spcBef>
                          <a:spcPts val="0"/>
                        </a:spcBef>
                        <a:spcAft>
                          <a:spcPts val="800"/>
                        </a:spcAft>
                        <a:buNone/>
                      </a:pPr>
                      <a:r>
                        <a:rPr lang="en-GB">
                          <a:solidFill>
                            <a:srgbClr val="222222"/>
                          </a:solidFill>
                          <a:highlight>
                            <a:srgbClr val="FFFFFF"/>
                          </a:highlight>
                          <a:latin typeface="Times New Roman"/>
                          <a:ea typeface="Times New Roman"/>
                          <a:cs typeface="Times New Roman"/>
                          <a:sym typeface="Times New Roman"/>
                        </a:rPr>
                        <a:t>A smart healthcare monitoring system for heart disease prediction based on ensemble deep learning and feature fusion.</a:t>
                      </a:r>
                      <a:endParaRPr sz="1700" u="none" cap="none" strike="noStrike">
                        <a:latin typeface="Times New Roman"/>
                        <a:ea typeface="Times New Roman"/>
                        <a:cs typeface="Times New Roman"/>
                        <a:sym typeface="Times New Roman"/>
                      </a:endParaRPr>
                    </a:p>
                  </a:txBody>
                  <a:tcPr marT="36000" marB="36000" marR="36000" marL="360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just">
                        <a:lnSpc>
                          <a:spcPct val="115000"/>
                        </a:lnSpc>
                        <a:spcBef>
                          <a:spcPts val="0"/>
                        </a:spcBef>
                        <a:spcAft>
                          <a:spcPts val="1000"/>
                        </a:spcAft>
                        <a:buNone/>
                      </a:pPr>
                      <a:r>
                        <a:rPr lang="en-GB">
                          <a:latin typeface="Times New Roman"/>
                          <a:ea typeface="Times New Roman"/>
                          <a:cs typeface="Times New Roman"/>
                          <a:sym typeface="Times New Roman"/>
                        </a:rPr>
                        <a:t>smart method for prediction of heart disease using ensemble deep learning and the feature fusion approaches</a:t>
                      </a:r>
                      <a:endParaRPr u="none" cap="none" strike="noStrike">
                        <a:latin typeface="Times New Roman"/>
                        <a:ea typeface="Times New Roman"/>
                        <a:cs typeface="Times New Roman"/>
                        <a:sym typeface="Times New Roman"/>
                      </a:endParaRPr>
                    </a:p>
                  </a:txBody>
                  <a:tcPr marT="0" marB="0" marR="0" marL="360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graphicFrame>
        <p:nvGraphicFramePr>
          <p:cNvPr id="147" name="Google Shape;147;p22"/>
          <p:cNvGraphicFramePr/>
          <p:nvPr/>
        </p:nvGraphicFramePr>
        <p:xfrm>
          <a:off x="364063" y="3240300"/>
          <a:ext cx="3000000" cy="3000000"/>
        </p:xfrm>
        <a:graphic>
          <a:graphicData uri="http://schemas.openxmlformats.org/drawingml/2006/table">
            <a:tbl>
              <a:tblPr>
                <a:noFill/>
                <a:tableStyleId>{506AAC46-5FD4-4C61-9E60-54BC7EF593D2}</a:tableStyleId>
              </a:tblPr>
              <a:tblGrid>
                <a:gridCol w="1480175"/>
                <a:gridCol w="3042100"/>
                <a:gridCol w="3944675"/>
              </a:tblGrid>
              <a:tr h="1273325">
                <a:tc>
                  <a:txBody>
                    <a:bodyPr/>
                    <a:lstStyle/>
                    <a:p>
                      <a:pPr indent="0" lvl="0" marL="0" marR="0" rtl="0" algn="l">
                        <a:lnSpc>
                          <a:spcPct val="100000"/>
                        </a:lnSpc>
                        <a:spcBef>
                          <a:spcPts val="0"/>
                        </a:spcBef>
                        <a:spcAft>
                          <a:spcPts val="0"/>
                        </a:spcAft>
                        <a:buClr>
                          <a:srgbClr val="000000"/>
                        </a:buClr>
                        <a:buSzPts val="1500"/>
                        <a:buFont typeface="Arial"/>
                        <a:buNone/>
                      </a:pPr>
                      <a:r>
                        <a:rPr lang="en-GB" sz="1500">
                          <a:latin typeface="Times New Roman"/>
                          <a:ea typeface="Times New Roman"/>
                          <a:cs typeface="Times New Roman"/>
                          <a:sym typeface="Times New Roman"/>
                        </a:rPr>
                        <a:t>Mohan</a:t>
                      </a:r>
                      <a:r>
                        <a:rPr lang="en-GB" sz="1500" u="none" cap="none" strike="noStrike">
                          <a:latin typeface="Times New Roman"/>
                          <a:ea typeface="Times New Roman"/>
                          <a:cs typeface="Times New Roman"/>
                          <a:sym typeface="Times New Roman"/>
                        </a:rPr>
                        <a:t> et al.[</a:t>
                      </a:r>
                      <a:r>
                        <a:rPr lang="en-GB" sz="1500">
                          <a:latin typeface="Times New Roman"/>
                          <a:ea typeface="Times New Roman"/>
                          <a:cs typeface="Times New Roman"/>
                          <a:sym typeface="Times New Roman"/>
                        </a:rPr>
                        <a:t>3</a:t>
                      </a:r>
                      <a:r>
                        <a:rPr lang="en-GB" sz="1500" u="none" cap="none" strike="noStrike">
                          <a:latin typeface="Times New Roman"/>
                          <a:ea typeface="Times New Roman"/>
                          <a:cs typeface="Times New Roman"/>
                          <a:sym typeface="Times New Roman"/>
                        </a:rPr>
                        <a:t>]</a:t>
                      </a:r>
                      <a:endParaRPr sz="1500" u="none" cap="none" strike="noStrike">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just">
                        <a:lnSpc>
                          <a:spcPct val="115000"/>
                        </a:lnSpc>
                        <a:spcBef>
                          <a:spcPts val="0"/>
                        </a:spcBef>
                        <a:spcAft>
                          <a:spcPts val="800"/>
                        </a:spcAft>
                        <a:buNone/>
                      </a:pPr>
                      <a:r>
                        <a:rPr lang="en-GB">
                          <a:solidFill>
                            <a:srgbClr val="222222"/>
                          </a:solidFill>
                          <a:highlight>
                            <a:srgbClr val="FFFFFF"/>
                          </a:highlight>
                          <a:latin typeface="Times New Roman"/>
                          <a:ea typeface="Times New Roman"/>
                          <a:cs typeface="Times New Roman"/>
                          <a:sym typeface="Times New Roman"/>
                        </a:rPr>
                        <a:t>Effective heart disease prediction using hybrid machine learning techniques</a:t>
                      </a:r>
                      <a:endParaRPr sz="1600">
                        <a:latin typeface="Times New Roman"/>
                        <a:ea typeface="Times New Roman"/>
                        <a:cs typeface="Times New Roman"/>
                        <a:sym typeface="Times New Roman"/>
                      </a:endParaRPr>
                    </a:p>
                  </a:txBody>
                  <a:tcPr marT="36000" marB="36000" marR="36000" marL="360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just">
                        <a:lnSpc>
                          <a:spcPct val="115000"/>
                        </a:lnSpc>
                        <a:spcBef>
                          <a:spcPts val="0"/>
                        </a:spcBef>
                        <a:spcAft>
                          <a:spcPts val="1000"/>
                        </a:spcAft>
                        <a:buNone/>
                      </a:pPr>
                      <a:r>
                        <a:rPr lang="en-GB">
                          <a:latin typeface="Times New Roman"/>
                          <a:ea typeface="Times New Roman"/>
                          <a:cs typeface="Times New Roman"/>
                          <a:sym typeface="Times New Roman"/>
                        </a:rPr>
                        <a:t>E</a:t>
                      </a:r>
                      <a:r>
                        <a:rPr lang="en-GB">
                          <a:latin typeface="Times New Roman"/>
                          <a:ea typeface="Times New Roman"/>
                          <a:cs typeface="Times New Roman"/>
                          <a:sym typeface="Times New Roman"/>
                        </a:rPr>
                        <a:t>nhanced performance level of prediction with an accuracy of upto 88.7% with the help of the model called hybrid random forest with a linear model (HRFLM)</a:t>
                      </a:r>
                      <a:endParaRPr/>
                    </a:p>
                  </a:txBody>
                  <a:tcPr marT="0" marB="36000" marR="0" marL="360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23"/>
          <p:cNvSpPr txBox="1"/>
          <p:nvPr/>
        </p:nvSpPr>
        <p:spPr>
          <a:xfrm>
            <a:off x="239100" y="-67150"/>
            <a:ext cx="8665800" cy="2553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1600"/>
              </a:spcBef>
              <a:spcAft>
                <a:spcPts val="0"/>
              </a:spcAft>
              <a:buClr>
                <a:srgbClr val="000000"/>
              </a:buClr>
              <a:buSzPts val="1300"/>
              <a:buFont typeface="Arial"/>
              <a:buNone/>
            </a:pPr>
            <a:r>
              <a:rPr b="0" i="0" lang="en-GB" sz="2200" u="none" cap="none" strike="noStrike">
                <a:solidFill>
                  <a:srgbClr val="000000"/>
                </a:solidFill>
                <a:latin typeface="Times New Roman"/>
                <a:ea typeface="Times New Roman"/>
                <a:cs typeface="Times New Roman"/>
                <a:sym typeface="Times New Roman"/>
              </a:rPr>
              <a:t>Literature survey</a:t>
            </a:r>
            <a:endParaRPr b="0" i="0" sz="2200" u="none" cap="none" strike="noStrike">
              <a:solidFill>
                <a:srgbClr val="000000"/>
              </a:solidFill>
              <a:latin typeface="Times New Roman"/>
              <a:ea typeface="Times New Roman"/>
              <a:cs typeface="Times New Roman"/>
              <a:sym typeface="Times New Roman"/>
            </a:endParaRPr>
          </a:p>
          <a:p>
            <a:pPr indent="0" lvl="0" marL="0" marR="0" rtl="0" algn="ctr">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Times New Roman"/>
              <a:ea typeface="Times New Roman"/>
              <a:cs typeface="Times New Roman"/>
              <a:sym typeface="Times New Roman"/>
            </a:endParaRPr>
          </a:p>
        </p:txBody>
      </p:sp>
      <p:graphicFrame>
        <p:nvGraphicFramePr>
          <p:cNvPr id="153" name="Google Shape;153;p23"/>
          <p:cNvGraphicFramePr/>
          <p:nvPr/>
        </p:nvGraphicFramePr>
        <p:xfrm>
          <a:off x="364075" y="597175"/>
          <a:ext cx="3000000" cy="3000000"/>
        </p:xfrm>
        <a:graphic>
          <a:graphicData uri="http://schemas.openxmlformats.org/drawingml/2006/table">
            <a:tbl>
              <a:tblPr>
                <a:noFill/>
                <a:tableStyleId>{506AAC46-5FD4-4C61-9E60-54BC7EF593D2}</a:tableStyleId>
              </a:tblPr>
              <a:tblGrid>
                <a:gridCol w="1486900"/>
                <a:gridCol w="3035375"/>
                <a:gridCol w="3951400"/>
              </a:tblGrid>
              <a:tr h="389175">
                <a:tc>
                  <a:txBody>
                    <a:bodyPr/>
                    <a:lstStyle/>
                    <a:p>
                      <a:pPr indent="0" lvl="0" marL="0" marR="0" rtl="0" algn="ctr">
                        <a:lnSpc>
                          <a:spcPct val="100000"/>
                        </a:lnSpc>
                        <a:spcBef>
                          <a:spcPts val="0"/>
                        </a:spcBef>
                        <a:spcAft>
                          <a:spcPts val="0"/>
                        </a:spcAft>
                        <a:buClr>
                          <a:srgbClr val="000000"/>
                        </a:buClr>
                        <a:buSzPts val="1500"/>
                        <a:buFont typeface="Arial"/>
                        <a:buNone/>
                      </a:pPr>
                      <a:r>
                        <a:rPr lang="en-GB" sz="1500" u="none" cap="none" strike="noStrike">
                          <a:latin typeface="Times New Roman"/>
                          <a:ea typeface="Times New Roman"/>
                          <a:cs typeface="Times New Roman"/>
                          <a:sym typeface="Times New Roman"/>
                        </a:rPr>
                        <a:t>Authors</a:t>
                      </a:r>
                      <a:endParaRPr sz="1500" u="none" cap="none" strike="noStrike">
                        <a:latin typeface="Times New Roman"/>
                        <a:ea typeface="Times New Roman"/>
                        <a:cs typeface="Times New Roman"/>
                        <a:sym typeface="Times New Roman"/>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500"/>
                        <a:buFont typeface="Arial"/>
                        <a:buNone/>
                      </a:pPr>
                      <a:r>
                        <a:rPr lang="en-GB" sz="1500" u="none" cap="none" strike="noStrike">
                          <a:latin typeface="Times New Roman"/>
                          <a:ea typeface="Times New Roman"/>
                          <a:cs typeface="Times New Roman"/>
                          <a:sym typeface="Times New Roman"/>
                        </a:rPr>
                        <a:t>Title</a:t>
                      </a:r>
                      <a:endParaRPr sz="1500" u="none" cap="none" strike="noStrike">
                        <a:latin typeface="Times New Roman"/>
                        <a:ea typeface="Times New Roman"/>
                        <a:cs typeface="Times New Roman"/>
                        <a:sym typeface="Times New Roman"/>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500"/>
                        <a:buFont typeface="Arial"/>
                        <a:buNone/>
                      </a:pPr>
                      <a:r>
                        <a:rPr lang="en-GB" sz="1500" u="none" cap="none" strike="noStrike">
                          <a:latin typeface="Times New Roman"/>
                          <a:ea typeface="Times New Roman"/>
                          <a:cs typeface="Times New Roman"/>
                          <a:sym typeface="Times New Roman"/>
                        </a:rPr>
                        <a:t>Control strategies</a:t>
                      </a:r>
                      <a:endParaRPr sz="1500" u="none" cap="none" strike="noStrike">
                        <a:latin typeface="Times New Roman"/>
                        <a:ea typeface="Times New Roman"/>
                        <a:cs typeface="Times New Roman"/>
                        <a:sym typeface="Times New Roman"/>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r h="1048675">
                <a:tc>
                  <a:txBody>
                    <a:bodyPr/>
                    <a:lstStyle/>
                    <a:p>
                      <a:pPr indent="0" lvl="0" marL="0" marR="0" rtl="0" algn="l">
                        <a:lnSpc>
                          <a:spcPct val="100000"/>
                        </a:lnSpc>
                        <a:spcBef>
                          <a:spcPts val="0"/>
                        </a:spcBef>
                        <a:spcAft>
                          <a:spcPts val="0"/>
                        </a:spcAft>
                        <a:buClr>
                          <a:srgbClr val="000000"/>
                        </a:buClr>
                        <a:buSzPts val="1500"/>
                        <a:buFont typeface="Arial"/>
                        <a:buNone/>
                      </a:pPr>
                      <a:r>
                        <a:rPr lang="en-GB">
                          <a:solidFill>
                            <a:srgbClr val="222222"/>
                          </a:solidFill>
                          <a:highlight>
                            <a:srgbClr val="FFFFFF"/>
                          </a:highlight>
                          <a:latin typeface="Times New Roman"/>
                          <a:ea typeface="Times New Roman"/>
                          <a:cs typeface="Times New Roman"/>
                          <a:sym typeface="Times New Roman"/>
                        </a:rPr>
                        <a:t>Repaka</a:t>
                      </a:r>
                      <a:r>
                        <a:rPr lang="en-GB">
                          <a:latin typeface="Times New Roman"/>
                          <a:ea typeface="Times New Roman"/>
                          <a:cs typeface="Times New Roman"/>
                          <a:sym typeface="Times New Roman"/>
                        </a:rPr>
                        <a:t> </a:t>
                      </a:r>
                      <a:r>
                        <a:rPr lang="en-GB" sz="1500" u="none" cap="none" strike="noStrike">
                          <a:latin typeface="Times New Roman"/>
                          <a:ea typeface="Times New Roman"/>
                          <a:cs typeface="Times New Roman"/>
                          <a:sym typeface="Times New Roman"/>
                        </a:rPr>
                        <a:t>et al.[</a:t>
                      </a:r>
                      <a:r>
                        <a:rPr lang="en-GB" sz="1500">
                          <a:latin typeface="Times New Roman"/>
                          <a:ea typeface="Times New Roman"/>
                          <a:cs typeface="Times New Roman"/>
                          <a:sym typeface="Times New Roman"/>
                        </a:rPr>
                        <a:t>4</a:t>
                      </a:r>
                      <a:r>
                        <a:rPr lang="en-GB" sz="1500" u="none" cap="none" strike="noStrike">
                          <a:latin typeface="Times New Roman"/>
                          <a:ea typeface="Times New Roman"/>
                          <a:cs typeface="Times New Roman"/>
                          <a:sym typeface="Times New Roman"/>
                        </a:rPr>
                        <a:t>]</a:t>
                      </a:r>
                      <a:endParaRPr sz="1500" u="none" cap="none" strike="noStrike">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just">
                        <a:lnSpc>
                          <a:spcPct val="115000"/>
                        </a:lnSpc>
                        <a:spcBef>
                          <a:spcPts val="0"/>
                        </a:spcBef>
                        <a:spcAft>
                          <a:spcPts val="800"/>
                        </a:spcAft>
                        <a:buNone/>
                      </a:pPr>
                      <a:r>
                        <a:rPr lang="en-GB">
                          <a:solidFill>
                            <a:srgbClr val="222222"/>
                          </a:solidFill>
                          <a:highlight>
                            <a:srgbClr val="FFFFFF"/>
                          </a:highlight>
                          <a:latin typeface="Times New Roman"/>
                          <a:ea typeface="Times New Roman"/>
                          <a:cs typeface="Times New Roman"/>
                          <a:sym typeface="Times New Roman"/>
                        </a:rPr>
                        <a:t>Design and implement heart disease prediction using naives Bayesian</a:t>
                      </a:r>
                      <a:endParaRPr sz="1900" u="none" cap="none" strike="noStrike">
                        <a:latin typeface="Times New Roman"/>
                        <a:ea typeface="Times New Roman"/>
                        <a:cs typeface="Times New Roman"/>
                        <a:sym typeface="Times New Roman"/>
                      </a:endParaRPr>
                    </a:p>
                  </a:txBody>
                  <a:tcPr marT="36000" marB="36000" marR="36000" marL="360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500"/>
                        <a:buFont typeface="Arial"/>
                        <a:buNone/>
                      </a:pPr>
                      <a:r>
                        <a:rPr lang="en-GB">
                          <a:latin typeface="Times New Roman"/>
                          <a:ea typeface="Times New Roman"/>
                          <a:cs typeface="Times New Roman"/>
                          <a:sym typeface="Times New Roman"/>
                        </a:rPr>
                        <a:t>Advanced Encryption Algorithm for the prediction of the factors and risk of heart disease</a:t>
                      </a:r>
                      <a:endParaRPr u="none" cap="none" strike="noStrike">
                        <a:latin typeface="Times New Roman"/>
                        <a:ea typeface="Times New Roman"/>
                        <a:cs typeface="Times New Roman"/>
                        <a:sym typeface="Times New Roman"/>
                      </a:endParaRPr>
                    </a:p>
                  </a:txBody>
                  <a:tcPr marT="0" marB="0" marR="0" marL="360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183000">
                <a:tc>
                  <a:txBody>
                    <a:bodyPr/>
                    <a:lstStyle/>
                    <a:p>
                      <a:pPr indent="0" lvl="0" marL="0" marR="0" rtl="0" algn="l">
                        <a:lnSpc>
                          <a:spcPct val="100000"/>
                        </a:lnSpc>
                        <a:spcBef>
                          <a:spcPts val="0"/>
                        </a:spcBef>
                        <a:spcAft>
                          <a:spcPts val="0"/>
                        </a:spcAft>
                        <a:buClr>
                          <a:srgbClr val="000000"/>
                        </a:buClr>
                        <a:buSzPts val="1500"/>
                        <a:buFont typeface="Arial"/>
                        <a:buNone/>
                      </a:pPr>
                      <a:r>
                        <a:rPr lang="en-GB">
                          <a:latin typeface="Times New Roman"/>
                          <a:ea typeface="Times New Roman"/>
                          <a:cs typeface="Times New Roman"/>
                          <a:sym typeface="Times New Roman"/>
                        </a:rPr>
                        <a:t> </a:t>
                      </a:r>
                      <a:r>
                        <a:rPr lang="en-GB">
                          <a:solidFill>
                            <a:srgbClr val="222222"/>
                          </a:solidFill>
                          <a:highlight>
                            <a:srgbClr val="FFFFFF"/>
                          </a:highlight>
                          <a:latin typeface="Times New Roman"/>
                          <a:ea typeface="Times New Roman"/>
                          <a:cs typeface="Times New Roman"/>
                          <a:sym typeface="Times New Roman"/>
                        </a:rPr>
                        <a:t>Maji</a:t>
                      </a:r>
                      <a:r>
                        <a:rPr lang="en-GB" sz="1500" u="none" cap="none" strike="noStrike">
                          <a:latin typeface="Times New Roman"/>
                          <a:ea typeface="Times New Roman"/>
                          <a:cs typeface="Times New Roman"/>
                          <a:sym typeface="Times New Roman"/>
                        </a:rPr>
                        <a:t> et al.[</a:t>
                      </a:r>
                      <a:r>
                        <a:rPr lang="en-GB" sz="1500">
                          <a:latin typeface="Times New Roman"/>
                          <a:ea typeface="Times New Roman"/>
                          <a:cs typeface="Times New Roman"/>
                          <a:sym typeface="Times New Roman"/>
                        </a:rPr>
                        <a:t>5</a:t>
                      </a:r>
                      <a:r>
                        <a:rPr lang="en-GB" sz="1500" u="none" cap="none" strike="noStrike">
                          <a:latin typeface="Times New Roman"/>
                          <a:ea typeface="Times New Roman"/>
                          <a:cs typeface="Times New Roman"/>
                          <a:sym typeface="Times New Roman"/>
                        </a:rPr>
                        <a:t>]</a:t>
                      </a:r>
                      <a:endParaRPr sz="1500" u="none" cap="none" strike="noStrike">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just">
                        <a:lnSpc>
                          <a:spcPct val="115000"/>
                        </a:lnSpc>
                        <a:spcBef>
                          <a:spcPts val="0"/>
                        </a:spcBef>
                        <a:spcAft>
                          <a:spcPts val="800"/>
                        </a:spcAft>
                        <a:buNone/>
                      </a:pPr>
                      <a:r>
                        <a:rPr lang="en-GB">
                          <a:solidFill>
                            <a:srgbClr val="222222"/>
                          </a:solidFill>
                          <a:highlight>
                            <a:srgbClr val="FFFFFF"/>
                          </a:highlight>
                          <a:latin typeface="Times New Roman"/>
                          <a:ea typeface="Times New Roman"/>
                          <a:cs typeface="Times New Roman"/>
                          <a:sym typeface="Times New Roman"/>
                        </a:rPr>
                        <a:t>Decision tree algorithms for prediction of heart disease</a:t>
                      </a:r>
                      <a:endParaRPr sz="1900" u="none" cap="none" strike="noStrike">
                        <a:latin typeface="Times New Roman"/>
                        <a:ea typeface="Times New Roman"/>
                        <a:cs typeface="Times New Roman"/>
                        <a:sym typeface="Times New Roman"/>
                      </a:endParaRPr>
                    </a:p>
                  </a:txBody>
                  <a:tcPr marT="36000" marB="36000" marR="36000" marL="360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just">
                        <a:lnSpc>
                          <a:spcPct val="115000"/>
                        </a:lnSpc>
                        <a:spcBef>
                          <a:spcPts val="0"/>
                        </a:spcBef>
                        <a:spcAft>
                          <a:spcPts val="1000"/>
                        </a:spcAft>
                        <a:buNone/>
                      </a:pPr>
                      <a:r>
                        <a:rPr lang="en-GB">
                          <a:solidFill>
                            <a:srgbClr val="333333"/>
                          </a:solidFill>
                          <a:highlight>
                            <a:srgbClr val="FCFCFC"/>
                          </a:highlight>
                          <a:latin typeface="Times New Roman"/>
                          <a:ea typeface="Times New Roman"/>
                          <a:cs typeface="Times New Roman"/>
                          <a:sym typeface="Times New Roman"/>
                        </a:rPr>
                        <a:t>Hybridization technique is introduced in which artificial neural network classifiers and decision tree are hybridized for enhanced performance of the prediction of heart disease</a:t>
                      </a:r>
                      <a:endParaRPr u="none" cap="none" strike="noStrike">
                        <a:latin typeface="Times New Roman"/>
                        <a:ea typeface="Times New Roman"/>
                        <a:cs typeface="Times New Roman"/>
                        <a:sym typeface="Times New Roman"/>
                      </a:endParaRPr>
                    </a:p>
                  </a:txBody>
                  <a:tcPr marT="0" marB="0" marR="0" marL="360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graphicFrame>
        <p:nvGraphicFramePr>
          <p:cNvPr id="154" name="Google Shape;154;p23"/>
          <p:cNvGraphicFramePr/>
          <p:nvPr/>
        </p:nvGraphicFramePr>
        <p:xfrm>
          <a:off x="364063" y="3240300"/>
          <a:ext cx="3000000" cy="3000000"/>
        </p:xfrm>
        <a:graphic>
          <a:graphicData uri="http://schemas.openxmlformats.org/drawingml/2006/table">
            <a:tbl>
              <a:tblPr>
                <a:noFill/>
                <a:tableStyleId>{506AAC46-5FD4-4C61-9E60-54BC7EF593D2}</a:tableStyleId>
              </a:tblPr>
              <a:tblGrid>
                <a:gridCol w="1480175"/>
                <a:gridCol w="3042100"/>
                <a:gridCol w="3944675"/>
              </a:tblGrid>
              <a:tr h="1273325">
                <a:tc>
                  <a:txBody>
                    <a:bodyPr/>
                    <a:lstStyle/>
                    <a:p>
                      <a:pPr indent="0" lvl="0" marL="0" marR="0" rtl="0" algn="l">
                        <a:lnSpc>
                          <a:spcPct val="100000"/>
                        </a:lnSpc>
                        <a:spcBef>
                          <a:spcPts val="0"/>
                        </a:spcBef>
                        <a:spcAft>
                          <a:spcPts val="0"/>
                        </a:spcAft>
                        <a:buClr>
                          <a:srgbClr val="000000"/>
                        </a:buClr>
                        <a:buSzPts val="1500"/>
                        <a:buFont typeface="Arial"/>
                        <a:buNone/>
                      </a:pPr>
                      <a:r>
                        <a:rPr lang="en-GB">
                          <a:solidFill>
                            <a:srgbClr val="222222"/>
                          </a:solidFill>
                          <a:highlight>
                            <a:srgbClr val="FFFFFF"/>
                          </a:highlight>
                          <a:latin typeface="Times New Roman"/>
                          <a:ea typeface="Times New Roman"/>
                          <a:cs typeface="Times New Roman"/>
                          <a:sym typeface="Times New Roman"/>
                        </a:rPr>
                        <a:t>Kouser</a:t>
                      </a:r>
                      <a:r>
                        <a:rPr lang="en-GB">
                          <a:latin typeface="Times New Roman"/>
                          <a:ea typeface="Times New Roman"/>
                          <a:cs typeface="Times New Roman"/>
                          <a:sym typeface="Times New Roman"/>
                        </a:rPr>
                        <a:t> </a:t>
                      </a:r>
                      <a:r>
                        <a:rPr lang="en-GB" sz="1500" u="none" cap="none" strike="noStrike">
                          <a:latin typeface="Times New Roman"/>
                          <a:ea typeface="Times New Roman"/>
                          <a:cs typeface="Times New Roman"/>
                          <a:sym typeface="Times New Roman"/>
                        </a:rPr>
                        <a:t> et al.[</a:t>
                      </a:r>
                      <a:r>
                        <a:rPr lang="en-GB" sz="1500">
                          <a:latin typeface="Times New Roman"/>
                          <a:ea typeface="Times New Roman"/>
                          <a:cs typeface="Times New Roman"/>
                          <a:sym typeface="Times New Roman"/>
                        </a:rPr>
                        <a:t>6</a:t>
                      </a:r>
                      <a:r>
                        <a:rPr lang="en-GB" sz="1500" u="none" cap="none" strike="noStrike">
                          <a:latin typeface="Times New Roman"/>
                          <a:ea typeface="Times New Roman"/>
                          <a:cs typeface="Times New Roman"/>
                          <a:sym typeface="Times New Roman"/>
                        </a:rPr>
                        <a:t>]</a:t>
                      </a:r>
                      <a:endParaRPr sz="1500" u="none" cap="none" strike="noStrike">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just">
                        <a:lnSpc>
                          <a:spcPct val="115000"/>
                        </a:lnSpc>
                        <a:spcBef>
                          <a:spcPts val="0"/>
                        </a:spcBef>
                        <a:spcAft>
                          <a:spcPts val="800"/>
                        </a:spcAft>
                        <a:buNone/>
                      </a:pPr>
                      <a:r>
                        <a:rPr lang="en-GB">
                          <a:solidFill>
                            <a:srgbClr val="222222"/>
                          </a:solidFill>
                          <a:highlight>
                            <a:srgbClr val="FFFFFF"/>
                          </a:highlight>
                          <a:latin typeface="Times New Roman"/>
                          <a:ea typeface="Times New Roman"/>
                          <a:cs typeface="Times New Roman"/>
                          <a:sym typeface="Times New Roman"/>
                        </a:rPr>
                        <a:t>Heart disease prediction system using artificial neural network, radial basis function and case based reasoning</a:t>
                      </a:r>
                      <a:endParaRPr sz="1800">
                        <a:latin typeface="Times New Roman"/>
                        <a:ea typeface="Times New Roman"/>
                        <a:cs typeface="Times New Roman"/>
                        <a:sym typeface="Times New Roman"/>
                      </a:endParaRPr>
                    </a:p>
                  </a:txBody>
                  <a:tcPr marT="36000" marB="36000" marR="36000" marL="360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just">
                        <a:lnSpc>
                          <a:spcPct val="115000"/>
                        </a:lnSpc>
                        <a:spcBef>
                          <a:spcPts val="0"/>
                        </a:spcBef>
                        <a:spcAft>
                          <a:spcPts val="1000"/>
                        </a:spcAft>
                        <a:buNone/>
                      </a:pPr>
                      <a:r>
                        <a:rPr lang="en-GB">
                          <a:latin typeface="Times New Roman"/>
                          <a:ea typeface="Times New Roman"/>
                          <a:cs typeface="Times New Roman"/>
                          <a:sym typeface="Times New Roman"/>
                        </a:rPr>
                        <a:t>Authors </a:t>
                      </a:r>
                      <a:r>
                        <a:rPr lang="en-GB">
                          <a:highlight>
                            <a:srgbClr val="FFFFFF"/>
                          </a:highlight>
                          <a:latin typeface="Times New Roman"/>
                          <a:ea typeface="Times New Roman"/>
                          <a:cs typeface="Times New Roman"/>
                          <a:sym typeface="Times New Roman"/>
                        </a:rPr>
                        <a:t>used  two methodologies namely the Artificial neural network(ANN) by testing the input datasets and Case Based Reasoning(CBR) image similarity search by mapping the closeness of images of previous patients saved in database for the  prediction of heart disease</a:t>
                      </a:r>
                      <a:endParaRPr u="none" cap="none" strike="noStrike">
                        <a:latin typeface="Times New Roman"/>
                        <a:ea typeface="Times New Roman"/>
                        <a:cs typeface="Times New Roman"/>
                        <a:sym typeface="Times New Roman"/>
                      </a:endParaRPr>
                    </a:p>
                  </a:txBody>
                  <a:tcPr marT="0" marB="36000" marR="0" marL="360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Gameday">
  <a:themeElements>
    <a:clrScheme name="Gameday">
      <a:dk1>
        <a:srgbClr val="4285F4"/>
      </a:dk1>
      <a:lt1>
        <a:srgbClr val="FFFFFF"/>
      </a:lt1>
      <a:dk2>
        <a:srgbClr val="666666"/>
      </a:dk2>
      <a:lt2>
        <a:srgbClr val="D9D9D9"/>
      </a:lt2>
      <a:accent1>
        <a:srgbClr val="455A64"/>
      </a:accent1>
      <a:accent2>
        <a:srgbClr val="607D8B"/>
      </a:accent2>
      <a:accent3>
        <a:srgbClr val="FF5722"/>
      </a:accent3>
      <a:accent4>
        <a:srgbClr val="D84315"/>
      </a:accent4>
      <a:accent5>
        <a:srgbClr val="1C3AA9"/>
      </a:accent5>
      <a:accent6>
        <a:srgbClr val="FFAB40"/>
      </a:accent6>
      <a:hlink>
        <a:srgbClr val="1C3AA9"/>
      </a:hlink>
      <a:folHlink>
        <a:srgbClr val="1C3A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